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1">
  <p:sldMasterIdLst>
    <p:sldMasterId id="2147483655" r:id="rId4"/>
  </p:sldMasterIdLst>
  <p:notesMasterIdLst>
    <p:notesMasterId r:id="rId100"/>
  </p:notesMasterIdLst>
  <p:handoutMasterIdLst>
    <p:handoutMasterId r:id="rId101"/>
  </p:handoutMasterIdLst>
  <p:sldIdLst>
    <p:sldId id="3840" r:id="rId5"/>
    <p:sldId id="1203" r:id="rId6"/>
    <p:sldId id="269" r:id="rId7"/>
    <p:sldId id="3843" r:id="rId8"/>
    <p:sldId id="3861" r:id="rId9"/>
    <p:sldId id="3862" r:id="rId10"/>
    <p:sldId id="3867" r:id="rId11"/>
    <p:sldId id="3868" r:id="rId12"/>
    <p:sldId id="3864" r:id="rId13"/>
    <p:sldId id="3872" r:id="rId14"/>
    <p:sldId id="3873" r:id="rId15"/>
    <p:sldId id="3874" r:id="rId16"/>
    <p:sldId id="3875" r:id="rId17"/>
    <p:sldId id="3866" r:id="rId18"/>
    <p:sldId id="3876" r:id="rId19"/>
    <p:sldId id="3870" r:id="rId20"/>
    <p:sldId id="3871" r:id="rId21"/>
    <p:sldId id="3878" r:id="rId22"/>
    <p:sldId id="3879" r:id="rId23"/>
    <p:sldId id="3880" r:id="rId24"/>
    <p:sldId id="3881" r:id="rId25"/>
    <p:sldId id="3945" r:id="rId26"/>
    <p:sldId id="3882" r:id="rId27"/>
    <p:sldId id="3883" r:id="rId28"/>
    <p:sldId id="3885" r:id="rId29"/>
    <p:sldId id="3886" r:id="rId30"/>
    <p:sldId id="3887" r:id="rId31"/>
    <p:sldId id="3946" r:id="rId32"/>
    <p:sldId id="3888" r:id="rId33"/>
    <p:sldId id="3890" r:id="rId34"/>
    <p:sldId id="3947" r:id="rId35"/>
    <p:sldId id="3891" r:id="rId36"/>
    <p:sldId id="3894" r:id="rId37"/>
    <p:sldId id="3908" r:id="rId38"/>
    <p:sldId id="3909" r:id="rId39"/>
    <p:sldId id="517" r:id="rId40"/>
    <p:sldId id="518" r:id="rId41"/>
    <p:sldId id="3910" r:id="rId42"/>
    <p:sldId id="3911" r:id="rId43"/>
    <p:sldId id="3912" r:id="rId44"/>
    <p:sldId id="3913" r:id="rId45"/>
    <p:sldId id="3914" r:id="rId46"/>
    <p:sldId id="3915" r:id="rId47"/>
    <p:sldId id="3916" r:id="rId48"/>
    <p:sldId id="3917" r:id="rId49"/>
    <p:sldId id="3918" r:id="rId50"/>
    <p:sldId id="3919" r:id="rId51"/>
    <p:sldId id="3920" r:id="rId52"/>
    <p:sldId id="3921" r:id="rId53"/>
    <p:sldId id="3922" r:id="rId54"/>
    <p:sldId id="3923" r:id="rId55"/>
    <p:sldId id="3924" r:id="rId56"/>
    <p:sldId id="3925" r:id="rId57"/>
    <p:sldId id="3926" r:id="rId58"/>
    <p:sldId id="3927" r:id="rId59"/>
    <p:sldId id="3928" r:id="rId60"/>
    <p:sldId id="3929" r:id="rId61"/>
    <p:sldId id="3930" r:id="rId62"/>
    <p:sldId id="3931" r:id="rId63"/>
    <p:sldId id="3932" r:id="rId64"/>
    <p:sldId id="3933" r:id="rId65"/>
    <p:sldId id="3934" r:id="rId66"/>
    <p:sldId id="3935" r:id="rId67"/>
    <p:sldId id="3936" r:id="rId68"/>
    <p:sldId id="3937" r:id="rId69"/>
    <p:sldId id="3938" r:id="rId70"/>
    <p:sldId id="3939" r:id="rId71"/>
    <p:sldId id="3940" r:id="rId72"/>
    <p:sldId id="3941" r:id="rId73"/>
    <p:sldId id="519" r:id="rId74"/>
    <p:sldId id="520" r:id="rId75"/>
    <p:sldId id="521" r:id="rId76"/>
    <p:sldId id="3942" r:id="rId77"/>
    <p:sldId id="3943" r:id="rId78"/>
    <p:sldId id="3944" r:id="rId79"/>
    <p:sldId id="516" r:id="rId80"/>
    <p:sldId id="287" r:id="rId81"/>
    <p:sldId id="3895" r:id="rId82"/>
    <p:sldId id="3896" r:id="rId83"/>
    <p:sldId id="3897" r:id="rId84"/>
    <p:sldId id="3898" r:id="rId85"/>
    <p:sldId id="3899" r:id="rId86"/>
    <p:sldId id="3900" r:id="rId87"/>
    <p:sldId id="3901" r:id="rId88"/>
    <p:sldId id="487" r:id="rId89"/>
    <p:sldId id="3902" r:id="rId90"/>
    <p:sldId id="3903" r:id="rId91"/>
    <p:sldId id="3904" r:id="rId92"/>
    <p:sldId id="489" r:id="rId93"/>
    <p:sldId id="3905" r:id="rId94"/>
    <p:sldId id="3907" r:id="rId95"/>
    <p:sldId id="476" r:id="rId96"/>
    <p:sldId id="491" r:id="rId97"/>
    <p:sldId id="3841" r:id="rId98"/>
    <p:sldId id="257" r:id="rId99"/>
  </p:sldIdLst>
  <p:sldSz cx="9144000" cy="5143500" type="screen16x9"/>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C11E"/>
    <a:srgbClr val="004B16"/>
    <a:srgbClr val="000000"/>
    <a:srgbClr val="D09622"/>
    <a:srgbClr val="C26421"/>
    <a:srgbClr val="609298"/>
    <a:srgbClr val="044798"/>
    <a:srgbClr val="C51315"/>
    <a:srgbClr val="00646B"/>
    <a:srgbClr val="E94F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7" autoAdjust="0"/>
    <p:restoredTop sz="59384" autoAdjust="0"/>
  </p:normalViewPr>
  <p:slideViewPr>
    <p:cSldViewPr>
      <p:cViewPr varScale="1">
        <p:scale>
          <a:sx n="50" d="100"/>
          <a:sy n="50" d="100"/>
        </p:scale>
        <p:origin x="1672" y="4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88"/>
    </p:cViewPr>
  </p:sorterViewPr>
  <p:notesViewPr>
    <p:cSldViewPr>
      <p:cViewPr varScale="1">
        <p:scale>
          <a:sx n="45" d="100"/>
          <a:sy n="45" d="100"/>
        </p:scale>
        <p:origin x="2768"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792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49688" y="0"/>
            <a:ext cx="2946400" cy="497928"/>
          </a:xfrm>
          <a:prstGeom prst="rect">
            <a:avLst/>
          </a:prstGeom>
        </p:spPr>
        <p:txBody>
          <a:bodyPr vert="horz" lIns="91440" tIns="45720" rIns="91440" bIns="45720" rtlCol="0"/>
          <a:lstStyle>
            <a:lvl1pPr algn="r">
              <a:defRPr sz="1200"/>
            </a:lvl1pPr>
          </a:lstStyle>
          <a:p>
            <a:fld id="{1A3C56B6-41D9-480A-8964-9DC594C3ADAA}" type="datetimeFigureOut">
              <a:rPr lang="da-DK" smtClean="0"/>
              <a:t>21-01-2022</a:t>
            </a:fld>
            <a:endParaRPr lang="da-DK"/>
          </a:p>
        </p:txBody>
      </p:sp>
      <p:sp>
        <p:nvSpPr>
          <p:cNvPr id="4" name="Pladsholder til sidefod 3"/>
          <p:cNvSpPr>
            <a:spLocks noGrp="1"/>
          </p:cNvSpPr>
          <p:nvPr>
            <p:ph type="ftr" sz="quarter" idx="2"/>
          </p:nvPr>
        </p:nvSpPr>
        <p:spPr>
          <a:xfrm>
            <a:off x="0" y="9428710"/>
            <a:ext cx="2946400" cy="497928"/>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p:cNvSpPr>
            <a:spLocks noGrp="1"/>
          </p:cNvSpPr>
          <p:nvPr>
            <p:ph type="sldNum" sz="quarter" idx="3"/>
          </p:nvPr>
        </p:nvSpPr>
        <p:spPr>
          <a:xfrm>
            <a:off x="3849688" y="9428710"/>
            <a:ext cx="2946400" cy="497928"/>
          </a:xfrm>
          <a:prstGeom prst="rect">
            <a:avLst/>
          </a:prstGeom>
        </p:spPr>
        <p:txBody>
          <a:bodyPr vert="horz" lIns="91440" tIns="45720" rIns="91440" bIns="45720" rtlCol="0" anchor="b"/>
          <a:lstStyle>
            <a:lvl1pPr algn="r">
              <a:defRPr sz="1200"/>
            </a:lvl1pPr>
          </a:lstStyle>
          <a:p>
            <a:fld id="{8519ABDF-4ED2-4E8A-BB0A-DA1F37D85662}" type="slidenum">
              <a:rPr lang="da-DK" smtClean="0"/>
              <a:t>‹nr.›</a:t>
            </a:fld>
            <a:endParaRPr lang="da-DK"/>
          </a:p>
        </p:txBody>
      </p:sp>
    </p:spTree>
    <p:extLst>
      <p:ext uri="{BB962C8B-B14F-4D97-AF65-F5344CB8AC3E}">
        <p14:creationId xmlns:p14="http://schemas.microsoft.com/office/powerpoint/2010/main" val="1610129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D595BD84-BFE9-432C-A5E8-0B46D79B0FB6}" type="datetimeFigureOut">
              <a:rPr lang="da-DK" smtClean="0"/>
              <a:t>21-01-2022</a:t>
            </a:fld>
            <a:endParaRPr lang="da-DK"/>
          </a:p>
        </p:txBody>
      </p:sp>
      <p:sp>
        <p:nvSpPr>
          <p:cNvPr id="4" name="Pladsholder til slidebillede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EFDD1150-6EBA-41B6-A0D5-B24894145AC1}" type="slidenum">
              <a:rPr lang="da-DK" smtClean="0"/>
              <a:t>‹nr.›</a:t>
            </a:fld>
            <a:endParaRPr lang="da-DK"/>
          </a:p>
        </p:txBody>
      </p:sp>
    </p:spTree>
    <p:extLst>
      <p:ext uri="{BB962C8B-B14F-4D97-AF65-F5344CB8AC3E}">
        <p14:creationId xmlns:p14="http://schemas.microsoft.com/office/powerpoint/2010/main" val="3782740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eur04.safelinks.protection.outlook.com/?url=https%3A%2F%2Fitd.dk%2Fvejpakken%2Fvejpakken%2Fudstationering-og-mindsteloen%2F&amp;data=04%7C01%7CCW%40itd.dk%7C8797a25b48a949064b1308d9bef8481a%7C5d98d2ea79a549cca6ed1620cd2820f2%7C1%7C0%7C637750795829822484%7CUnknown%7CTWFpbGZsb3d8eyJWIjoiMC4wLjAwMDAiLCJQIjoiV2luMzIiLCJBTiI6Ik1haWwiLCJXVCI6Mn0%3D%7C3000&amp;sdata=weTXsHTGIYxmwpf88hLJDjCpvzup6eoDlFty866eDDs%3D&amp;reserved=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ur04.safelinks.protection.outlook.com/?url=https%3A%2F%2Fitd.dk%2Fvejpakken%2Fvejpakken%2Fudstationering-og-mindsteloen%2F&amp;data=04%7C01%7CCW%40itd.dk%7C8797a25b48a949064b1308d9bef8481a%7C5d98d2ea79a549cca6ed1620cd2820f2%7C1%7C0%7C637750795829822484%7CUnknown%7CTWFpbGZsb3d8eyJWIjoiMC4wLjAwMDAiLCJQIjoiV2luMzIiLCJBTiI6Ik1haWwiLCJXVCI6Mn0%3D%7C3000&amp;sdata=weTXsHTGIYxmwpf88hLJDjCpvzup6eoDlFty866eDDs%3D&amp;reserved=0"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eur04.safelinks.protection.outlook.com/?url=https%3A%2F%2Fitd.dk%2Fvejpakken%2Fvejpakken%2Fudstationering-og-mindsteloen%2F&amp;data=04%7C01%7CCW%40itd.dk%7C8797a25b48a949064b1308d9bef8481a%7C5d98d2ea79a549cca6ed1620cd2820f2%7C1%7C0%7C637750795829822484%7CUnknown%7CTWFpbGZsb3d8eyJWIjoiMC4wLjAwMDAiLCJQIjoiV2luMzIiLCJBTiI6Ik1haWwiLCJXVCI6Mn0%3D%7C3000&amp;sdata=weTXsHTGIYxmwpf88hLJDjCpvzup6eoDlFty866eDDs%3D&amp;reserved=0"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45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8BF74C2-91EE-4699-A247-66CCE6425163}" type="slidenum">
              <a:rPr lang="da-DK" smtClean="0"/>
              <a:t>3</a:t>
            </a:fld>
            <a:endParaRPr lang="da-DK"/>
          </a:p>
        </p:txBody>
      </p:sp>
    </p:spTree>
    <p:extLst>
      <p:ext uri="{BB962C8B-B14F-4D97-AF65-F5344CB8AC3E}">
        <p14:creationId xmlns:p14="http://schemas.microsoft.com/office/powerpoint/2010/main" val="3711193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459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595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832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0735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7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190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8303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311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858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853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467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130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33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101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449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900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497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8877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860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590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659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090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9379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620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860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2362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683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484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2690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EU’s regler om udstationering af førere i vejtransportsektoren og betaling af mindsteløn finder anvendelse på </a:t>
            </a:r>
            <a:r>
              <a:rPr lang="da-DK" dirty="0" err="1"/>
              <a:t>cabotagekørsel</a:t>
            </a:r>
            <a:r>
              <a:rPr lang="da-DK" dirty="0"/>
              <a:t>, den indledende eller afsluttende vejstrækning af kombineret transport og ikke-bilateral international transport (tredjelandskørsel) med gods og personbefordring.</a:t>
            </a:r>
          </a:p>
          <a:p>
            <a:r>
              <a:rPr lang="da-DK" dirty="0"/>
              <a:t> </a:t>
            </a:r>
          </a:p>
          <a:p>
            <a:r>
              <a:rPr lang="da-DK" dirty="0"/>
              <a:t>Færdselsstyrelsens kommende vejledning om udstationeringsreglerne forventes offentliggjort sidst i januar 2022.</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701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1155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3863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Informationssystemet for det indre marked (IMI)</a:t>
            </a:r>
            <a:br>
              <a:rPr lang="da-DK" b="1" dirty="0"/>
            </a:br>
            <a:r>
              <a:rPr lang="da-DK" dirty="0"/>
              <a:t>Udenlandske operatører skal anmelde udstationering af deres fører i en anden medlemsstat ved at indsende en udstationeringserklæring via Informationssystemet for det indre marked (IMI), til de nationale ansvarlige myndigheder i den medlemsstat, hvortil chaufføren/arbejdstagerne udstationeres. </a:t>
            </a:r>
          </a:p>
          <a:p>
            <a:r>
              <a:rPr lang="da-DK" dirty="0"/>
              <a:t> </a:t>
            </a:r>
          </a:p>
          <a:p>
            <a:r>
              <a:rPr lang="da-DK" dirty="0"/>
              <a:t>Danmark har fremsat det danske lovforslag, hvori der indføres en pligt for udenlandske virksomheder, der udstationerer chauffører i Danmark, til at anmelde deres kørsler via IMI. Der oprettes en dansk brugerflade til det fælleseuropæiske informationssystem for det indre marked (IMI). </a:t>
            </a:r>
          </a:p>
          <a:p>
            <a:r>
              <a:rPr lang="da-DK" dirty="0"/>
              <a:t>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5625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Informationssystemet for det indre marked (IMI)</a:t>
            </a:r>
            <a:br>
              <a:rPr lang="da-DK" b="1" dirty="0"/>
            </a:br>
            <a:r>
              <a:rPr lang="da-DK" dirty="0"/>
              <a:t>Danmark har fremsat det danske lovforslag, hvori der indføres en pligt for udenlandske virksomheder, der udstationerer chauffører i Danmark, til at anmelde deres kørsler via IMI. Der oprettes en dansk brugerflade til det fælleseuropæiske informationssystem for det indre marked (IMI). </a:t>
            </a:r>
          </a:p>
          <a:p>
            <a:r>
              <a:rPr lang="da-DK" dirty="0"/>
              <a:t> </a:t>
            </a:r>
          </a:p>
          <a:p>
            <a:r>
              <a:rPr lang="da-DK" dirty="0"/>
              <a:t>Det må forventes, at alle EU- og EØS-lande gør brug af IMI til at anmelde udstationering af en chauffør, som skal udføre </a:t>
            </a:r>
            <a:r>
              <a:rPr lang="da-DK" dirty="0" err="1"/>
              <a:t>cabotagekørsel</a:t>
            </a:r>
            <a:r>
              <a:rPr lang="da-DK" dirty="0"/>
              <a:t>, kombineret transport eller ikke-bilateral international transport (tredjelandskørsel) på et EU- eller EØS-lands territorium.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46400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Vejledning om IMI</a:t>
            </a:r>
            <a:endParaRPr lang="da-DK" dirty="0"/>
          </a:p>
          <a:p>
            <a:r>
              <a:rPr lang="da-DK" dirty="0"/>
              <a:t>Den Europæiske Arbejdsmarkedsmyndighed (ELA) producerer i øjeblikket informationsmateriale og videoer om brug af IMI på alle europæiske sprog. ITD informerer, når informationsmaterialet er tilgængeligt.</a:t>
            </a:r>
          </a:p>
          <a:p>
            <a:r>
              <a:rPr lang="da-DK" dirty="0"/>
              <a:t> </a:t>
            </a:r>
          </a:p>
          <a:p>
            <a:r>
              <a:rPr lang="da-DK" b="1" dirty="0"/>
              <a:t>Obligatoriske oplysninger</a:t>
            </a:r>
            <a:endParaRPr lang="da-DK" dirty="0"/>
          </a:p>
          <a:p>
            <a:r>
              <a:rPr lang="da-DK" dirty="0"/>
              <a:t>Udstationeringserklæringen udarbejdes og indsendes i form af en standardformular via informationssystemet for det indre marked (IMI). Denne erklæring skal sendes senest på det tidspunkt, hvor udsendelsen påbegyndes.</a:t>
            </a:r>
          </a:p>
          <a:p>
            <a:r>
              <a:rPr lang="da-DK" dirty="0"/>
              <a:t> </a:t>
            </a:r>
          </a:p>
          <a:p>
            <a:r>
              <a:rPr lang="da-DK" dirty="0"/>
              <a:t>På </a:t>
            </a:r>
            <a:r>
              <a:rPr lang="da-DK" u="sng" dirty="0">
                <a:hlinkClick r:id="rId3"/>
              </a:rPr>
              <a:t>ITD - Udstationering og mindsteløn</a:t>
            </a:r>
            <a:r>
              <a:rPr lang="da-DK" dirty="0"/>
              <a:t> kan du se, hvilke oplysninger der skal stilles til rådighed før, under og efter </a:t>
            </a:r>
            <a:r>
              <a:rPr lang="da-DK" dirty="0" err="1"/>
              <a:t>cabotagekørsel</a:t>
            </a:r>
            <a:r>
              <a:rPr lang="da-DK" dirty="0"/>
              <a:t>, den indledende eller afsluttende vejstrækning af kombineret transport og ikke-bilateral international transport (tredjelandskørsel) med gods og personbefordring.</a:t>
            </a:r>
          </a:p>
          <a:p>
            <a:r>
              <a:rPr lang="da-DK" dirty="0"/>
              <a:t> </a:t>
            </a:r>
          </a:p>
          <a:p>
            <a:r>
              <a:rPr lang="da-DK" b="1" dirty="0"/>
              <a:t>OBS: Den 2. februar 2022 bortfalder de hidtidige nationale krav i forbindelse med udstationeringer: Krav om anmeldelser og erklæringer, krav om repræsentant i udstationeringslandet, krav om at medbringe lønsedler, ansættelseskontrakter mv. </a:t>
            </a:r>
            <a:endParaRPr lang="da-DK" dirty="0"/>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5983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Obligatoriske oplysninger</a:t>
            </a:r>
            <a:endParaRPr lang="da-DK" dirty="0"/>
          </a:p>
          <a:p>
            <a:r>
              <a:rPr lang="da-DK" dirty="0"/>
              <a:t>Udstationeringserklæringen udarbejdes og indsendes i form af en standardformular via informationssystemet for det indre marked (IMI). Denne erklæring skal sendes senest på det tidspunkt, hvor udsendelsen påbegyndes.</a:t>
            </a:r>
          </a:p>
          <a:p>
            <a:r>
              <a:rPr lang="da-DK" dirty="0"/>
              <a:t> </a:t>
            </a:r>
          </a:p>
          <a:p>
            <a:r>
              <a:rPr lang="da-DK" dirty="0"/>
              <a:t>På </a:t>
            </a:r>
            <a:r>
              <a:rPr lang="da-DK" u="sng" dirty="0">
                <a:hlinkClick r:id="rId3"/>
              </a:rPr>
              <a:t>ITD - Udstationering og mindsteløn</a:t>
            </a:r>
            <a:r>
              <a:rPr lang="da-DK" dirty="0"/>
              <a:t> kan du se, hvilke oplysninger der skal stilles til rådighed før, under og efter </a:t>
            </a:r>
            <a:r>
              <a:rPr lang="da-DK" dirty="0" err="1"/>
              <a:t>cabotagekørsel</a:t>
            </a:r>
            <a:r>
              <a:rPr lang="da-DK" dirty="0"/>
              <a:t>, den indledende eller afsluttende vejstrækning af kombineret transport og ikke-bilateral international transport (tredjelandskørsel) med gods og personbefordring.</a:t>
            </a:r>
          </a:p>
          <a:p>
            <a:r>
              <a:rPr lang="da-DK" dirty="0"/>
              <a:t> </a:t>
            </a:r>
          </a:p>
          <a:p>
            <a:r>
              <a:rPr lang="da-DK" b="1" dirty="0"/>
              <a:t>OBS: Den 2. februar 2022 bortfalder de hidtidige nationale krav i forbindelse med udstationeringer: Krav om anmeldelser og erklæringer, krav om repræsentant i udstationeringslandet, krav om at medbringe lønsedler, ansættelseskontrakter mv. </a:t>
            </a:r>
            <a:endParaRPr lang="da-DK" dirty="0"/>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7815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941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Vejledning om IMI</a:t>
            </a:r>
            <a:endParaRPr lang="da-DK" dirty="0"/>
          </a:p>
          <a:p>
            <a:r>
              <a:rPr lang="da-DK" dirty="0"/>
              <a:t>Den Europæiske Arbejdsmarkedsmyndighed (ELA) producerer i øjeblikket informationsmateriale og videoer om brug af IMI på alle europæiske sprog. ITD informerer, når informationsmaterialet er tilgængeligt.</a:t>
            </a:r>
          </a:p>
          <a:p>
            <a:r>
              <a:rPr lang="da-DK" dirty="0"/>
              <a:t> </a:t>
            </a:r>
          </a:p>
          <a:p>
            <a:r>
              <a:rPr lang="da-DK" b="1" dirty="0"/>
              <a:t>Obligatoriske oplysninger</a:t>
            </a:r>
            <a:endParaRPr lang="da-DK" dirty="0"/>
          </a:p>
          <a:p>
            <a:r>
              <a:rPr lang="da-DK" dirty="0"/>
              <a:t>Udstationeringserklæringen udarbejdes og indsendes i form af en standardformular via informationssystemet for det indre marked (IMI). Denne erklæring skal sendes senest på det tidspunkt, hvor udsendelsen påbegyndes.</a:t>
            </a:r>
          </a:p>
          <a:p>
            <a:r>
              <a:rPr lang="da-DK" dirty="0"/>
              <a:t> </a:t>
            </a:r>
          </a:p>
          <a:p>
            <a:r>
              <a:rPr lang="da-DK" dirty="0"/>
              <a:t>På </a:t>
            </a:r>
            <a:r>
              <a:rPr lang="da-DK" u="sng" dirty="0">
                <a:hlinkClick r:id="rId3"/>
              </a:rPr>
              <a:t>ITD - Udstationering og mindsteløn</a:t>
            </a:r>
            <a:r>
              <a:rPr lang="da-DK" dirty="0"/>
              <a:t> kan du se, hvilke oplysninger der skal stilles til rådighed før, under og efter </a:t>
            </a:r>
            <a:r>
              <a:rPr lang="da-DK" dirty="0" err="1"/>
              <a:t>cabotagekørsel</a:t>
            </a:r>
            <a:r>
              <a:rPr lang="da-DK" dirty="0"/>
              <a:t>, den indledende eller afsluttende vejstrækning af kombineret transport og ikke-bilateral international transport (tredjelandskørsel) med gods og personbefordring.</a:t>
            </a:r>
          </a:p>
          <a:p>
            <a:r>
              <a:rPr lang="da-DK" dirty="0"/>
              <a:t> </a:t>
            </a:r>
          </a:p>
          <a:p>
            <a:r>
              <a:rPr lang="da-DK" b="1" dirty="0"/>
              <a:t>OBS: Den 2. februar 2022 bortfalder de hidtidige nationale krav i forbindelse med udstationeringer: Krav om anmeldelser og erklæringer, krav om repræsentant i udstationeringslandet, krav om at medbringe lønsedler, ansættelseskontrakter mv. </a:t>
            </a:r>
            <a:endParaRPr lang="da-DK" dirty="0"/>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1652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Link til træningslogin: https://www.postingdeclaration-training.eu/landing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3463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Link til træningslogin: https://ecas.acceptance.ec.europa.eu/cas/eim/external/register.cgi </a:t>
            </a:r>
            <a:br>
              <a:rPr lang="da-DK" dirty="0"/>
            </a:br>
            <a:r>
              <a:rPr lang="da-DK" dirty="0"/>
              <a:t>Link til rigtigt login: https://webgate.ec.europa.eu/cas/login?loginRequestId=ECAS_LR-13770834-XmgXOfX8hNkTUhvb97SDjRrfsnPwuvfchJvzwudGi8tSApDYtlukyayTJyzHDqMS5EsfCo3JEU9JjltHms4Ae9-rS0vSrmBGYCIUznrU7g0hq-d75wM9dfn8Ll0K7kIExB18VX8pIVUIpPyE2jhwxnGHhtMl64u14cMvIV5KSpBw58UzrIdpvuJJpeOO7oNgdVaC</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93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Pas på med ikke at oprette for lange udstationeringsperioder, hvis unødvendigt og for mange køretøjer, da myndigheder kan finde det mistænkeligt og/eller bede om fx al </a:t>
            </a:r>
            <a:r>
              <a:rPr lang="da-DK" dirty="0" err="1"/>
              <a:t>kht</a:t>
            </a:r>
            <a:r>
              <a:rPr lang="da-DK" dirty="0"/>
              <a:t>-data for hele perioden!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551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Fra den 2. februar 2022 bliver EU-portalen for udstationeringserklæringer for vejtransport (RTPD-portalen) det eneste websted, hvor du skal udfylde og indsende udstationeringserklæringer for alle EU-medlemsstater og Det Forenede Kongerige for vejtransportchauffører. Fra denne dato vil medlemsstaterne ikke længere kunne kræve, at EU-operatører skal bruge deres nationale systemer/websteder til at anmelde udstationering. </a:t>
            </a:r>
          </a:p>
          <a:p>
            <a:endParaRPr lang="da-DK" b="0" dirty="0"/>
          </a:p>
          <a:p>
            <a:r>
              <a:rPr lang="da-DK" b="0" dirty="0"/>
              <a:t>EU-medlemsstaternes nationale websteder som SIPSI, MILOG, LIMOSA, MELDLOKET, UTIK og LSDB vil blive forældede, når det drejer sig om udstationering af chauffører inden for vejtransport, som falder ind under anvendelsesområdet for direktiv 2020/1057. Udstationeringserklæringer, der foretages via dette værktøj, vil også blive ugyldige fra den 2. februar 2022 i forbindelse med vejkontrol. </a:t>
            </a:r>
          </a:p>
          <a:p>
            <a:endParaRPr lang="da-DK" b="0" dirty="0"/>
          </a:p>
          <a:p>
            <a:r>
              <a:rPr lang="da-DK" b="0" dirty="0"/>
              <a:t>Kun udstationeringserklæringer, der indsendes via EU-portalen for udstationeringserklæringer inden for vejtransport, vil blive accepteret. Det betyder, at hvis du havde eksisterende udstationeringserklæringer indsendt via et af disse websteder, som ville udløbe efter den 2. februar, skal du indsende en ny udstationeringserklæring via EU-portalen.</a:t>
            </a:r>
          </a:p>
          <a:p>
            <a:endParaRPr lang="da-DK" b="0" dirty="0"/>
          </a:p>
          <a:p>
            <a:r>
              <a:rPr lang="da-DK" b="0" dirty="0"/>
              <a:t> </a:t>
            </a:r>
            <a:r>
              <a:rPr lang="da-DK" b="0" dirty="0" err="1"/>
              <a:t>Translated</a:t>
            </a:r>
            <a:r>
              <a:rPr lang="da-DK" b="0" dirty="0"/>
              <a:t> with www.DeepL.com/Translator (</a:t>
            </a:r>
            <a:r>
              <a:rPr lang="da-DK" b="0" dirty="0" err="1"/>
              <a:t>free</a:t>
            </a:r>
            <a:r>
              <a:rPr lang="da-DK" b="0" dirty="0"/>
              <a:t> version)</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248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9144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2020/1055 – 1071/2009</a:t>
            </a:r>
          </a:p>
          <a:p>
            <a:r>
              <a:rPr lang="da-DK" sz="1200" b="0" i="1" u="none" strike="noStrike" kern="1200" baseline="0" dirty="0">
                <a:solidFill>
                  <a:schemeClr val="tx1"/>
                </a:solidFill>
                <a:latin typeface="+mn-lt"/>
                <a:ea typeface="+mn-ea"/>
                <a:cs typeface="+mn-cs"/>
              </a:rPr>
              <a:t>Artikel 4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Ikrafttræden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Denne forordning træder i kraft på tyvendedagen efter offentliggørelsen i </a:t>
            </a:r>
            <a:r>
              <a:rPr lang="da-DK" sz="1200" b="0" i="1" u="none" strike="noStrike" kern="1200" baseline="0" dirty="0">
                <a:solidFill>
                  <a:schemeClr val="tx1"/>
                </a:solidFill>
                <a:latin typeface="+mn-lt"/>
                <a:ea typeface="+mn-ea"/>
                <a:cs typeface="+mn-cs"/>
              </a:rPr>
              <a:t>Den Europæiske Unions Tidende</a:t>
            </a:r>
            <a:r>
              <a:rPr lang="da-DK" sz="1200" b="0" i="0" u="none" strike="noStrike" kern="1200" baseline="0" dirty="0">
                <a:solidFill>
                  <a:schemeClr val="tx1"/>
                </a:solidFill>
                <a:latin typeface="+mn-lt"/>
                <a:ea typeface="+mn-ea"/>
                <a:cs typeface="+mn-cs"/>
              </a:rPr>
              <a:t>. </a:t>
            </a:r>
          </a:p>
          <a:p>
            <a:r>
              <a:rPr lang="da-DK" sz="1200" b="0" i="0" u="none" strike="noStrike" kern="1200" baseline="0" dirty="0">
                <a:solidFill>
                  <a:schemeClr val="tx1"/>
                </a:solidFill>
                <a:latin typeface="+mn-lt"/>
                <a:ea typeface="+mn-ea"/>
                <a:cs typeface="+mn-cs"/>
              </a:rPr>
              <a:t>Den finder anvendelse fra den 21. februar 2022.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76221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5915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baseline="0" dirty="0">
                <a:solidFill>
                  <a:schemeClr val="tx1"/>
                </a:solidFill>
                <a:latin typeface="+mn-lt"/>
                <a:ea typeface="+mn-ea"/>
                <a:cs typeface="+mn-cs"/>
              </a:rPr>
              <a:t>I dag</a:t>
            </a:r>
          </a:p>
          <a:p>
            <a:r>
              <a:rPr lang="da-DK" sz="1200" b="0" i="0" u="none" strike="noStrike" kern="1200" baseline="0" dirty="0">
                <a:solidFill>
                  <a:schemeClr val="tx1"/>
                </a:solidFill>
                <a:latin typeface="+mn-lt"/>
                <a:ea typeface="+mn-ea"/>
                <a:cs typeface="+mn-cs"/>
              </a:rPr>
              <a:t>1071/2009 </a:t>
            </a:r>
          </a:p>
          <a:p>
            <a:r>
              <a:rPr lang="da-DK" sz="1200" b="0" i="1" u="none" strike="noStrike" kern="1200" baseline="0" dirty="0">
                <a:solidFill>
                  <a:schemeClr val="tx1"/>
                </a:solidFill>
                <a:latin typeface="+mn-lt"/>
                <a:ea typeface="+mn-ea"/>
                <a:cs typeface="+mn-cs"/>
              </a:rPr>
              <a:t>Artikel 5</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Opfyldelse af etableringskravet</a:t>
            </a:r>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For at opfylde kravet i artikel 3, stk. 1, litra a), skal virksomheden i den pågældende medlemsstat:</a:t>
            </a:r>
          </a:p>
          <a:p>
            <a:r>
              <a:rPr lang="da-DK" sz="1200" b="0" i="0" u="none" strike="noStrike" kern="1200" baseline="0" dirty="0">
                <a:solidFill>
                  <a:schemeClr val="tx1"/>
                </a:solidFill>
                <a:latin typeface="+mn-lt"/>
                <a:ea typeface="+mn-ea"/>
                <a:cs typeface="+mn-cs"/>
              </a:rPr>
              <a:t>råde over et forretningssted i denne medlemsstat med lokaler, hvor virksomhedens kernedokumenter opbevares, navnlig alle dokumenter vedrørende regnskaber og personaleforvaltning, dokumenter med oplysninger om køre-og hviletid samt andre dokumenter, som den kompetente myndighed skal have adgang til for at kunne kontrollere, om kravene i denne forordning er opfyldt. Medlemsstaterne kan kræve, at virksomhederne på deres område til enhver tid også kan fremvise andre dokumenter i deres lokaler</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Forslag</a:t>
            </a:r>
          </a:p>
          <a:p>
            <a:r>
              <a:rPr lang="da-DK" sz="1200" b="0" i="1" u="none" strike="noStrike" kern="1200" baseline="0" dirty="0">
                <a:solidFill>
                  <a:schemeClr val="tx1"/>
                </a:solidFill>
                <a:latin typeface="+mn-lt"/>
                <a:ea typeface="+mn-ea"/>
                <a:cs typeface="+mn-cs"/>
              </a:rPr>
              <a:t>6. Etableringskravet skal kunne dokumenteres opfyldt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Danske virksomheder skal kunne dokumentere overholdelse af det i forordning 1071/2009 fastsatte etableringskrav. Det fastsættes endvidere i bekendtgørelsen, at virksomhedens transportleder skal være kontaktbar på alle hverdage fra kl. 10.00 til 14.00. </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1055/2020 -1071/2009</a:t>
            </a:r>
          </a:p>
          <a:p>
            <a:r>
              <a:rPr lang="da-DK" sz="1200" b="0" i="1" u="none" strike="noStrike" kern="1200" baseline="0" dirty="0">
                <a:solidFill>
                  <a:schemeClr val="tx1"/>
                </a:solidFill>
                <a:latin typeface="+mn-lt"/>
                <a:ea typeface="+mn-ea"/>
                <a:cs typeface="+mn-cs"/>
              </a:rPr>
              <a:t>Artikel 5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Opfyldelse af etableringskravet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1. For at opfylde kravet i artikel 3, stk. 1, litra a), skal virksomheden i etableringsmedlemsstaten: </a:t>
            </a:r>
          </a:p>
          <a:p>
            <a:pPr marL="228600" indent="-228600">
              <a:buAutoNum type="alphaLcParenR"/>
            </a:pPr>
            <a:r>
              <a:rPr lang="da-DK" sz="1200" b="0" i="0" u="none" strike="noStrike" kern="1200" baseline="0" dirty="0">
                <a:solidFill>
                  <a:schemeClr val="tx1"/>
                </a:solidFill>
                <a:latin typeface="+mn-lt"/>
                <a:ea typeface="+mn-ea"/>
                <a:cs typeface="+mn-cs"/>
              </a:rPr>
              <a:t>råde over lokaler, hvor den kan få adgang til de originale udgaver af sine kernedokumenter i enten elektronisk eller andet format, navnlig sine transportkontrakter, dokumenter vedrørende de køretøjer, som virksomheden råder over, regnskaber, dokumenter vedrørende personaleforvaltning, ansættelseskontrakter, socialsikringsdokumenter, dokumenter med oplysninger om afsendelse og udstationering af førere, dokumenter med oplysninger om </a:t>
            </a:r>
            <a:r>
              <a:rPr lang="da-DK" sz="1200" b="0" i="0" u="none" strike="noStrike" kern="1200" baseline="0" dirty="0" err="1">
                <a:solidFill>
                  <a:schemeClr val="tx1"/>
                </a:solidFill>
                <a:highlight>
                  <a:srgbClr val="FFFF00"/>
                </a:highlight>
                <a:latin typeface="+mn-lt"/>
                <a:ea typeface="+mn-ea"/>
                <a:cs typeface="+mn-cs"/>
              </a:rPr>
              <a:t>cabotagekørsel</a:t>
            </a:r>
            <a:r>
              <a:rPr lang="da-DK" sz="1200" b="0" i="0" u="none" strike="noStrike" kern="1200" baseline="0" dirty="0">
                <a:solidFill>
                  <a:schemeClr val="tx1"/>
                </a:solidFill>
                <a:latin typeface="+mn-lt"/>
                <a:ea typeface="+mn-ea"/>
                <a:cs typeface="+mn-cs"/>
              </a:rPr>
              <a:t>, køre- og hviletider samt andre dokumenter, som den </a:t>
            </a:r>
            <a:r>
              <a:rPr lang="da-DK" sz="1200" b="0" i="0" u="none" strike="noStrike" kern="1200" baseline="0" dirty="0">
                <a:solidFill>
                  <a:schemeClr val="tx1"/>
                </a:solidFill>
                <a:highlight>
                  <a:srgbClr val="FFFF00"/>
                </a:highlight>
                <a:latin typeface="+mn-lt"/>
                <a:ea typeface="+mn-ea"/>
                <a:cs typeface="+mn-cs"/>
              </a:rPr>
              <a:t>kompetente myndighed skal have adgang til for at kunne kontrollere, om virksomheden opfylder kravene i denne forordning </a:t>
            </a:r>
          </a:p>
          <a:p>
            <a:pPr marL="0" indent="0">
              <a:buNone/>
            </a:pPr>
            <a:endParaRPr lang="da-DK" sz="1200" b="0" i="0" u="none" strike="noStrike" kern="1200" baseline="0" dirty="0">
              <a:solidFill>
                <a:schemeClr val="tx1"/>
              </a:solidFill>
              <a:highlight>
                <a:srgbClr val="FFFF00"/>
              </a:highlight>
              <a:latin typeface="+mn-lt"/>
              <a:ea typeface="+mn-ea"/>
              <a:cs typeface="+mn-cs"/>
            </a:endParaRPr>
          </a:p>
          <a:p>
            <a:pPr marL="0" indent="0">
              <a:buNone/>
            </a:pPr>
            <a:endParaRPr lang="da-DK" sz="1200" b="0" i="0" u="none" strike="noStrike" kern="1200" baseline="0" dirty="0">
              <a:solidFill>
                <a:schemeClr val="tx1"/>
              </a:solidFill>
              <a:highlight>
                <a:srgbClr val="FFFF00"/>
              </a:highlight>
              <a:latin typeface="+mn-lt"/>
              <a:ea typeface="+mn-ea"/>
              <a:cs typeface="+mn-cs"/>
            </a:endParaRPr>
          </a:p>
          <a:p>
            <a:r>
              <a:rPr lang="da-DK" sz="1200" b="0" i="1" u="none" strike="noStrike" kern="1200" baseline="0" dirty="0">
                <a:solidFill>
                  <a:schemeClr val="tx1"/>
                </a:solidFill>
                <a:highlight>
                  <a:srgbClr val="FFFF00"/>
                </a:highlight>
                <a:latin typeface="+mn-lt"/>
                <a:ea typeface="+mn-ea"/>
                <a:cs typeface="+mn-cs"/>
              </a:rPr>
              <a:t>Kravet til etablering </a:t>
            </a:r>
            <a:endParaRPr lang="da-DK" sz="1200" b="0" i="0" u="none" strike="noStrike" kern="1200" baseline="0" dirty="0">
              <a:solidFill>
                <a:schemeClr val="tx1"/>
              </a:solidFill>
              <a:highlight>
                <a:srgbClr val="FFFF00"/>
              </a:highlight>
              <a:latin typeface="+mn-lt"/>
              <a:ea typeface="+mn-ea"/>
              <a:cs typeface="+mn-cs"/>
            </a:endParaRPr>
          </a:p>
          <a:p>
            <a:r>
              <a:rPr lang="da-DK" sz="1200" b="1" i="0" u="none" strike="noStrike" kern="1200" baseline="0" dirty="0">
                <a:solidFill>
                  <a:schemeClr val="tx1"/>
                </a:solidFill>
                <a:highlight>
                  <a:srgbClr val="FFFF00"/>
                </a:highlight>
                <a:latin typeface="+mn-lt"/>
                <a:ea typeface="+mn-ea"/>
                <a:cs typeface="+mn-cs"/>
              </a:rPr>
              <a:t>§ 14</a:t>
            </a:r>
            <a:r>
              <a:rPr lang="da-DK" sz="1200" b="0" i="0" u="none" strike="noStrike" kern="1200" baseline="0" dirty="0">
                <a:solidFill>
                  <a:schemeClr val="tx1"/>
                </a:solidFill>
                <a:highlight>
                  <a:srgbClr val="FFFF00"/>
                </a:highlight>
                <a:latin typeface="+mn-lt"/>
                <a:ea typeface="+mn-ea"/>
                <a:cs typeface="+mn-cs"/>
              </a:rPr>
              <a:t>. En indehaver af tilladelser i henhold til godskørselslovens § 1, stk. 1, skal ved anmodning fra Færdselsstyrelsen kunne dokumentere overholdelsen af artikel 5, stk. 1, i forordning nr. 1071/2009. </a:t>
            </a:r>
          </a:p>
          <a:p>
            <a:endParaRPr lang="da-DK" sz="1200" b="0" i="1" u="none" strike="noStrike" kern="1200" baseline="0" dirty="0">
              <a:solidFill>
                <a:schemeClr val="tx1"/>
              </a:solidFill>
              <a:highlight>
                <a:srgbClr val="FFFF00"/>
              </a:highlight>
              <a:latin typeface="+mn-lt"/>
              <a:ea typeface="+mn-ea"/>
              <a:cs typeface="+mn-cs"/>
            </a:endParaRPr>
          </a:p>
          <a:p>
            <a:r>
              <a:rPr lang="da-DK" sz="1200" b="0" i="1" u="none" strike="noStrike" kern="1200" baseline="0" dirty="0">
                <a:solidFill>
                  <a:schemeClr val="tx1"/>
                </a:solidFill>
                <a:highlight>
                  <a:srgbClr val="FFFF00"/>
                </a:highlight>
                <a:latin typeface="+mn-lt"/>
                <a:ea typeface="+mn-ea"/>
                <a:cs typeface="+mn-cs"/>
              </a:rPr>
              <a:t>--- </a:t>
            </a:r>
          </a:p>
          <a:p>
            <a:r>
              <a:rPr lang="da-DK" sz="1200" b="0" i="1" u="none" strike="noStrike" kern="1200" baseline="0" dirty="0">
                <a:solidFill>
                  <a:schemeClr val="tx1"/>
                </a:solidFill>
                <a:highlight>
                  <a:srgbClr val="FFFF00"/>
                </a:highlight>
                <a:latin typeface="+mn-lt"/>
                <a:ea typeface="+mn-ea"/>
                <a:cs typeface="+mn-cs"/>
              </a:rPr>
              <a:t>NB</a:t>
            </a:r>
          </a:p>
          <a:p>
            <a:r>
              <a:rPr lang="da-DK" sz="1200" b="0" i="0" u="none" strike="noStrike" kern="1200" baseline="0" dirty="0">
                <a:solidFill>
                  <a:schemeClr val="tx1"/>
                </a:solidFill>
                <a:highlight>
                  <a:srgbClr val="FFFF00"/>
                </a:highlight>
                <a:latin typeface="+mn-lt"/>
                <a:ea typeface="+mn-ea"/>
                <a:cs typeface="+mn-cs"/>
              </a:rPr>
              <a:t>L62</a:t>
            </a:r>
          </a:p>
          <a:p>
            <a:r>
              <a:rPr lang="da-DK" sz="1200" b="0" i="0" u="none" strike="noStrike" kern="1200" baseline="0" dirty="0">
                <a:solidFill>
                  <a:schemeClr val="tx1"/>
                </a:solidFill>
                <a:highlight>
                  <a:srgbClr val="FFFF00"/>
                </a:highlight>
                <a:latin typeface="+mn-lt"/>
                <a:ea typeface="+mn-ea"/>
                <a:cs typeface="+mn-cs"/>
              </a:rPr>
              <a:t> I lov om godskørsel, jf. lovbekendtgørelse nr. 1051 af 12. november 2012, som ændret bl.a. ved § 1 i lov nr. 746 af 1. juni 2015 og senest ved § 1 i lov nr. 870 af 14. juni 2020, foretages følgende ændringer: </a:t>
            </a:r>
          </a:p>
          <a:p>
            <a:endParaRPr lang="da-DK" sz="1200" b="0" i="1" u="none" strike="noStrike" kern="1200" baseline="0" dirty="0">
              <a:solidFill>
                <a:schemeClr val="tx1"/>
              </a:solidFill>
              <a:highlight>
                <a:srgbClr val="FFFF00"/>
              </a:highlight>
              <a:latin typeface="+mn-lt"/>
              <a:ea typeface="+mn-ea"/>
              <a:cs typeface="+mn-cs"/>
            </a:endParaRPr>
          </a:p>
          <a:p>
            <a:r>
              <a:rPr lang="da-DK" sz="1200" b="0" i="0" u="none" strike="noStrike" kern="1200" baseline="0" dirty="0">
                <a:solidFill>
                  <a:schemeClr val="tx1"/>
                </a:solidFill>
                <a:highlight>
                  <a:srgbClr val="FFFF00"/>
                </a:highlight>
                <a:latin typeface="+mn-lt"/>
                <a:ea typeface="+mn-ea"/>
                <a:cs typeface="+mn-cs"/>
              </a:rPr>
              <a:t>Efter § 13 indsættes: </a:t>
            </a:r>
          </a:p>
          <a:p>
            <a:r>
              <a:rPr lang="da-DK" sz="1200" b="1" i="0" u="none" strike="noStrike" kern="1200" baseline="0" dirty="0">
                <a:solidFill>
                  <a:schemeClr val="tx1"/>
                </a:solidFill>
                <a:highlight>
                  <a:srgbClr val="FFFF00"/>
                </a:highlight>
                <a:latin typeface="+mn-lt"/>
                <a:ea typeface="+mn-ea"/>
                <a:cs typeface="+mn-cs"/>
              </a:rPr>
              <a:t>»§ 14. </a:t>
            </a:r>
            <a:r>
              <a:rPr lang="da-DK" sz="1200" b="0" i="0" u="none" strike="noStrike" kern="1200" baseline="0" dirty="0">
                <a:solidFill>
                  <a:schemeClr val="tx1"/>
                </a:solidFill>
                <a:highlight>
                  <a:srgbClr val="FFFF00"/>
                </a:highlight>
                <a:latin typeface="+mn-lt"/>
                <a:ea typeface="+mn-ea"/>
                <a:cs typeface="+mn-cs"/>
              </a:rPr>
              <a:t>Færdselsstyrelsen har til enhver tid uden retskendelse mod behørig legitimation adgang til en virksomheds forretningslokaler, forretningsbøger og papirer m.v., herunder materiale, der opbevares i elektronisk form, med henblik på at føre kontrol med denne lovs § 3, stk. 1, jf. artikel 3 i forordning nr. 1071/2009. Politiet yder om nødvendigt bistand til kontrollens gennemførelse. </a:t>
            </a:r>
          </a:p>
          <a:p>
            <a:r>
              <a:rPr lang="da-DK" sz="1200" b="0" i="1" u="none" strike="noStrike" kern="1200" baseline="0" dirty="0">
                <a:solidFill>
                  <a:schemeClr val="tx1"/>
                </a:solidFill>
                <a:highlight>
                  <a:srgbClr val="FFFF00"/>
                </a:highlight>
                <a:latin typeface="+mn-lt"/>
                <a:ea typeface="+mn-ea"/>
                <a:cs typeface="+mn-cs"/>
              </a:rPr>
              <a:t>Stk. 2. </a:t>
            </a:r>
            <a:r>
              <a:rPr lang="da-DK" sz="1200" b="0" i="0" u="none" strike="noStrike" kern="1200" baseline="0" dirty="0">
                <a:solidFill>
                  <a:schemeClr val="tx1"/>
                </a:solidFill>
                <a:highlight>
                  <a:srgbClr val="FFFF00"/>
                </a:highlight>
                <a:latin typeface="+mn-lt"/>
                <a:ea typeface="+mn-ea"/>
                <a:cs typeface="+mn-cs"/>
              </a:rPr>
              <a:t>Færdselsstyrelsen har til enhver tid uden retskendelse mod behørig legitimation adgang til en udenlandsk virksomheds køretøj til at tilvejebringe oplysninger, der er nødvendige til brug for </a:t>
            </a:r>
            <a:r>
              <a:rPr lang="da-DK" sz="1200" b="0" i="0" u="none" strike="noStrike" kern="1200" baseline="0" dirty="0" err="1">
                <a:solidFill>
                  <a:schemeClr val="tx1"/>
                </a:solidFill>
                <a:highlight>
                  <a:srgbClr val="FFFF00"/>
                </a:highlight>
                <a:latin typeface="+mn-lt"/>
                <a:ea typeface="+mn-ea"/>
                <a:cs typeface="+mn-cs"/>
              </a:rPr>
              <a:t>Færdselsstyrelsens</a:t>
            </a:r>
            <a:r>
              <a:rPr lang="da-DK" sz="1200" b="0" i="0" u="none" strike="noStrike" kern="1200" baseline="0" dirty="0">
                <a:solidFill>
                  <a:schemeClr val="tx1"/>
                </a:solidFill>
                <a:highlight>
                  <a:srgbClr val="FFFF00"/>
                </a:highlight>
                <a:latin typeface="+mn-lt"/>
                <a:ea typeface="+mn-ea"/>
                <a:cs typeface="+mn-cs"/>
              </a:rPr>
              <a:t> tilsyn efter § 6 f. Politiet yder om nødvendigt bistand hertil. </a:t>
            </a:r>
            <a:endParaRPr lang="da-DK" dirty="0">
              <a:highlight>
                <a:srgbClr val="FFFF00"/>
              </a:highlight>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3122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baseline="0" dirty="0">
                <a:solidFill>
                  <a:schemeClr val="tx1"/>
                </a:solidFill>
                <a:latin typeface="+mn-lt"/>
                <a:ea typeface="+mn-ea"/>
                <a:cs typeface="+mn-cs"/>
              </a:rPr>
              <a:t>Forslag</a:t>
            </a:r>
          </a:p>
          <a:p>
            <a:r>
              <a:rPr lang="da-DK" sz="1200" b="0" i="1" u="none" strike="noStrike" kern="1200" baseline="0" dirty="0">
                <a:solidFill>
                  <a:schemeClr val="tx1"/>
                </a:solidFill>
                <a:latin typeface="+mn-lt"/>
                <a:ea typeface="+mn-ea"/>
                <a:cs typeface="+mn-cs"/>
              </a:rPr>
              <a:t>6. Etableringskravet skal kunne dokumenteres opfyldt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Danske virksomheder skal kunne dokumentere overholdelse af det i forordning 1071/2009 fastsatte etableringskrav. Det fastsættes endvidere i bekendtgørelsen, at virksomhedens transportleder skal være kontaktbar på alle hverdage fra kl. 10.00 til 14.00. </a:t>
            </a:r>
          </a:p>
          <a:p>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1055/2020 -1071/2009</a:t>
            </a:r>
          </a:p>
          <a:p>
            <a:r>
              <a:rPr lang="da-DK" sz="1200" b="0" i="1" u="none" strike="noStrike" kern="1200" baseline="0" dirty="0">
                <a:solidFill>
                  <a:schemeClr val="tx1"/>
                </a:solidFill>
                <a:latin typeface="+mn-lt"/>
                <a:ea typeface="+mn-ea"/>
                <a:cs typeface="+mn-cs"/>
              </a:rPr>
              <a:t>Artikel 5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Opfyldelse af etableringskravet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1. For at opfylde kravet i artikel 3, stk. 1, litra a), skal virksomheden i etableringsmedlemsstaten: </a:t>
            </a:r>
          </a:p>
          <a:p>
            <a:pPr marL="228600" indent="-228600">
              <a:buAutoNum type="alphaLcParenR"/>
            </a:pPr>
            <a:r>
              <a:rPr lang="da-DK" sz="1200" b="0" i="0" u="none" strike="noStrike" kern="1200" baseline="0" dirty="0">
                <a:solidFill>
                  <a:schemeClr val="tx1"/>
                </a:solidFill>
                <a:highlight>
                  <a:srgbClr val="FFFF00"/>
                </a:highlight>
                <a:latin typeface="+mn-lt"/>
                <a:ea typeface="+mn-ea"/>
                <a:cs typeface="+mn-cs"/>
              </a:rPr>
              <a:t>…</a:t>
            </a:r>
          </a:p>
          <a:p>
            <a:endParaRPr lang="da-DK" sz="1200" b="0" i="0" u="none" strike="noStrike" kern="1200" baseline="0" dirty="0">
              <a:solidFill>
                <a:schemeClr val="tx1"/>
              </a:solidFill>
              <a:highlight>
                <a:srgbClr val="FFFF00"/>
              </a:highlight>
              <a:latin typeface="+mn-lt"/>
              <a:ea typeface="+mn-ea"/>
              <a:cs typeface="+mn-cs"/>
            </a:endParaRPr>
          </a:p>
          <a:p>
            <a:r>
              <a:rPr lang="da-DK" sz="1200" b="0" i="0" u="none" strike="noStrike" kern="1200" baseline="0" dirty="0">
                <a:solidFill>
                  <a:schemeClr val="tx1"/>
                </a:solidFill>
                <a:highlight>
                  <a:srgbClr val="FFFF00"/>
                </a:highlight>
                <a:latin typeface="+mn-lt"/>
                <a:ea typeface="+mn-ea"/>
                <a:cs typeface="+mn-cs"/>
              </a:rPr>
              <a:t>2. Ud over de krav, der er fastsat i stk. 1, kan medlemsstaterne kræve af en virksomhed, at den i etableringsmedlemsstaten: </a:t>
            </a:r>
          </a:p>
          <a:p>
            <a:pPr marL="228600" indent="-228600">
              <a:buAutoNum type="alphaLcParenR"/>
            </a:pPr>
            <a:r>
              <a:rPr lang="da-DK" sz="1200" b="0" i="0" u="none" strike="noStrike" kern="1200" baseline="0" dirty="0">
                <a:solidFill>
                  <a:schemeClr val="tx1"/>
                </a:solidFill>
                <a:highlight>
                  <a:srgbClr val="FFFF00"/>
                </a:highlight>
                <a:latin typeface="+mn-lt"/>
                <a:ea typeface="+mn-ea"/>
                <a:cs typeface="+mn-cs"/>
              </a:rPr>
              <a:t>i forhold til størrelsen af virksomhedens aktivitet råder over behørigt kvalificeret administrativt personale på stedet, eller at transportlederen kan kontaktes i almindelig forretningstid </a:t>
            </a:r>
          </a:p>
          <a:p>
            <a:pPr marL="0" indent="0">
              <a:buNone/>
            </a:pPr>
            <a:endParaRPr lang="da-DK" sz="1200" b="0" i="0" u="none" strike="noStrike" kern="1200" baseline="0" dirty="0">
              <a:solidFill>
                <a:schemeClr val="tx1"/>
              </a:solidFill>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u="none" strike="noStrike" kern="1200" baseline="0" dirty="0">
                <a:solidFill>
                  <a:schemeClr val="tx1"/>
                </a:solidFill>
                <a:highlight>
                  <a:srgbClr val="FFFF00"/>
                </a:highlight>
                <a:latin typeface="+mn-lt"/>
                <a:ea typeface="+mn-ea"/>
                <a:cs typeface="+mn-cs"/>
              </a:rPr>
              <a:t>§ 15</a:t>
            </a:r>
            <a:r>
              <a:rPr lang="da-DK" sz="1200" b="0" i="0" u="none" strike="noStrike" kern="1200" baseline="0" dirty="0">
                <a:solidFill>
                  <a:schemeClr val="tx1"/>
                </a:solidFill>
                <a:highlight>
                  <a:srgbClr val="FFFF00"/>
                </a:highlight>
                <a:latin typeface="+mn-lt"/>
                <a:ea typeface="+mn-ea"/>
                <a:cs typeface="+mn-cs"/>
              </a:rPr>
              <a:t>. En godkendt transportleder i en virksomhed med tilladelser i henhold til godskørselslovens § 1, stk. 1, skal kunne kontaktes fra kl. 10.00-14.00 på alle hverdage. </a:t>
            </a:r>
          </a:p>
          <a:p>
            <a:pPr marL="0" indent="0">
              <a:buNone/>
            </a:pPr>
            <a:endParaRPr lang="da-DK" dirty="0">
              <a:highlight>
                <a:srgbClr val="FFFF00"/>
              </a:highlight>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40835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2020/1055 - 1071/2009 </a:t>
            </a:r>
          </a:p>
          <a:p>
            <a:r>
              <a:rPr lang="da-DK" sz="1200" b="0" i="1" u="none" strike="noStrike" kern="1200" baseline="0" dirty="0">
                <a:solidFill>
                  <a:schemeClr val="tx1"/>
                </a:solidFill>
                <a:latin typeface="+mn-lt"/>
                <a:ea typeface="+mn-ea"/>
                <a:cs typeface="+mn-cs"/>
              </a:rPr>
              <a:t>Artikel 5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Opfyldelse af etableringskravet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1. For at opfylde kravet i artikel 3, stk. 1, litra a), skal virksomheden i etableringsmedlemsstaten: </a:t>
            </a:r>
          </a:p>
          <a:p>
            <a:pPr marL="228600" indent="-228600">
              <a:buAutoNum type="alphaLcParenR"/>
            </a:pPr>
            <a:r>
              <a:rPr lang="da-DK" sz="1200" b="0" i="0" u="none" strike="noStrike" kern="1200" baseline="0" dirty="0">
                <a:solidFill>
                  <a:schemeClr val="tx1"/>
                </a:solidFill>
                <a:highlight>
                  <a:srgbClr val="FFFF00"/>
                </a:highlight>
                <a:latin typeface="+mn-lt"/>
                <a:ea typeface="+mn-ea"/>
                <a:cs typeface="+mn-cs"/>
              </a:rPr>
              <a:t>…</a:t>
            </a:r>
          </a:p>
          <a:p>
            <a:endParaRPr lang="da-DK" sz="1200" b="0" i="0" u="none" strike="noStrike" kern="1200" baseline="0" dirty="0">
              <a:solidFill>
                <a:schemeClr val="tx1"/>
              </a:solidFill>
              <a:highlight>
                <a:srgbClr val="FFFF00"/>
              </a:highlight>
              <a:latin typeface="+mn-lt"/>
              <a:ea typeface="+mn-ea"/>
              <a:cs typeface="+mn-cs"/>
            </a:endParaRPr>
          </a:p>
          <a:p>
            <a:r>
              <a:rPr lang="da-DK" sz="1200" b="0" i="0" u="none" strike="noStrike" kern="1200" baseline="0" dirty="0">
                <a:solidFill>
                  <a:schemeClr val="tx1"/>
                </a:solidFill>
                <a:highlight>
                  <a:srgbClr val="FFFF00"/>
                </a:highlight>
                <a:latin typeface="+mn-lt"/>
                <a:ea typeface="+mn-ea"/>
                <a:cs typeface="+mn-cs"/>
              </a:rPr>
              <a:t>b) planlægge sin flåde af køretøjers aktiviteter på en sådan måde, at det sikres, at køretøjer, som virksomheden råder over, og som anvendes til international transport, vender tilbage til en af driftscentralerne i denne medlemsstat senest otte uger efter, at de har forladt den</a:t>
            </a:r>
          </a:p>
          <a:p>
            <a:endParaRPr lang="da-DK" sz="1200" b="0" i="0" u="none" strike="noStrike" kern="1200" baseline="0" dirty="0">
              <a:solidFill>
                <a:schemeClr val="tx1"/>
              </a:solidFill>
              <a:highlight>
                <a:srgbClr val="FFFF00"/>
              </a:highlight>
              <a:latin typeface="+mn-lt"/>
              <a:ea typeface="+mn-ea"/>
              <a:cs typeface="+mn-cs"/>
            </a:endParaRPr>
          </a:p>
          <a:p>
            <a:r>
              <a:rPr lang="da-DK" sz="1200" b="0" i="0" u="none" strike="noStrike" kern="1200" baseline="0" dirty="0">
                <a:solidFill>
                  <a:schemeClr val="tx1"/>
                </a:solidFill>
                <a:highlight>
                  <a:srgbClr val="FFFF00"/>
                </a:highlight>
                <a:latin typeface="+mn-lt"/>
                <a:ea typeface="+mn-ea"/>
                <a:cs typeface="+mn-cs"/>
              </a:rPr>
              <a:t>--- </a:t>
            </a:r>
          </a:p>
          <a:p>
            <a:endParaRPr lang="da-DK" sz="1200" b="0" i="0" u="none" strike="noStrike" kern="1200" baseline="0" dirty="0">
              <a:solidFill>
                <a:schemeClr val="tx1"/>
              </a:solidFill>
              <a:highlight>
                <a:srgbClr val="FFFF00"/>
              </a:highlight>
              <a:latin typeface="+mn-lt"/>
              <a:ea typeface="+mn-ea"/>
              <a:cs typeface="+mn-cs"/>
            </a:endParaRPr>
          </a:p>
          <a:p>
            <a:r>
              <a:rPr lang="da-DK" sz="1200" b="0" i="0" u="none" strike="noStrike" kern="1200" baseline="0" dirty="0">
                <a:solidFill>
                  <a:schemeClr val="tx1"/>
                </a:solidFill>
                <a:highlight>
                  <a:srgbClr val="FFFF00"/>
                </a:highlight>
                <a:latin typeface="+mn-lt"/>
                <a:ea typeface="+mn-ea"/>
                <a:cs typeface="+mn-cs"/>
              </a:rPr>
              <a:t>Dokumentation:</a:t>
            </a:r>
          </a:p>
          <a:p>
            <a:r>
              <a:rPr lang="da-DK" sz="1200" b="0" i="0" u="none" strike="noStrike" kern="1200" baseline="0" dirty="0" err="1">
                <a:solidFill>
                  <a:schemeClr val="tx1"/>
                </a:solidFill>
                <a:highlight>
                  <a:srgbClr val="FFFF00"/>
                </a:highlight>
                <a:latin typeface="+mn-lt"/>
                <a:ea typeface="+mn-ea"/>
                <a:cs typeface="+mn-cs"/>
              </a:rPr>
              <a:t>Tachograf</a:t>
            </a:r>
            <a:r>
              <a:rPr lang="da-DK" sz="1200" b="0" i="0" u="none" strike="noStrike" kern="1200" baseline="0" dirty="0">
                <a:solidFill>
                  <a:schemeClr val="tx1"/>
                </a:solidFill>
                <a:highlight>
                  <a:srgbClr val="FFFF00"/>
                </a:highlight>
                <a:latin typeface="+mn-lt"/>
                <a:ea typeface="+mn-ea"/>
                <a:cs typeface="+mn-cs"/>
              </a:rPr>
              <a:t> – nationalmærke ved start og slut – samt grænseovergang</a:t>
            </a:r>
            <a:br>
              <a:rPr lang="da-DK" sz="1200" b="0" i="0" u="none" strike="noStrike" kern="1200" baseline="0" dirty="0">
                <a:solidFill>
                  <a:schemeClr val="tx1"/>
                </a:solidFill>
                <a:highlight>
                  <a:srgbClr val="FFFF00"/>
                </a:highlight>
                <a:latin typeface="+mn-lt"/>
                <a:ea typeface="+mn-ea"/>
                <a:cs typeface="+mn-cs"/>
              </a:rPr>
            </a:br>
            <a:r>
              <a:rPr lang="da-DK" sz="1200" b="0" i="0" u="none" strike="noStrike" kern="1200" baseline="0" dirty="0">
                <a:solidFill>
                  <a:schemeClr val="tx1"/>
                </a:solidFill>
                <a:highlight>
                  <a:srgbClr val="FFFF00"/>
                </a:highlight>
                <a:latin typeface="+mn-lt"/>
                <a:ea typeface="+mn-ea"/>
                <a:cs typeface="+mn-cs"/>
              </a:rPr>
              <a:t>GPS / Flådestyring</a:t>
            </a:r>
            <a:br>
              <a:rPr lang="da-DK" sz="1200" b="0" i="0" u="none" strike="noStrike" kern="1200" baseline="0" dirty="0">
                <a:solidFill>
                  <a:schemeClr val="tx1"/>
                </a:solidFill>
                <a:highlight>
                  <a:srgbClr val="FFFF00"/>
                </a:highlight>
                <a:latin typeface="+mn-lt"/>
                <a:ea typeface="+mn-ea"/>
                <a:cs typeface="+mn-cs"/>
              </a:rPr>
            </a:br>
            <a:r>
              <a:rPr lang="da-DK" sz="1200" b="0" i="0" u="none" strike="noStrike" kern="1200" baseline="0" dirty="0">
                <a:solidFill>
                  <a:schemeClr val="tx1"/>
                </a:solidFill>
                <a:highlight>
                  <a:srgbClr val="FFFF00"/>
                </a:highlight>
                <a:latin typeface="+mn-lt"/>
                <a:ea typeface="+mn-ea"/>
                <a:cs typeface="+mn-cs"/>
              </a:rPr>
              <a:t>ANPG</a:t>
            </a:r>
            <a:br>
              <a:rPr lang="da-DK" sz="1200" b="0" i="0" u="none" strike="noStrike" kern="1200" baseline="0" dirty="0">
                <a:solidFill>
                  <a:schemeClr val="tx1"/>
                </a:solidFill>
                <a:highlight>
                  <a:srgbClr val="FFFF00"/>
                </a:highlight>
                <a:latin typeface="+mn-lt"/>
                <a:ea typeface="+mn-ea"/>
                <a:cs typeface="+mn-cs"/>
              </a:rPr>
            </a:br>
            <a:r>
              <a:rPr lang="da-DK" sz="1200" b="0" i="0" u="none" strike="noStrike" kern="1200" baseline="0" dirty="0">
                <a:solidFill>
                  <a:schemeClr val="tx1"/>
                </a:solidFill>
                <a:highlight>
                  <a:srgbClr val="FFFF00"/>
                </a:highlight>
                <a:latin typeface="+mn-lt"/>
                <a:ea typeface="+mn-ea"/>
                <a:cs typeface="+mn-cs"/>
              </a:rPr>
              <a:t>Færgebilletter </a:t>
            </a:r>
            <a:br>
              <a:rPr lang="da-DK" sz="1200" b="0" i="0" u="none" strike="noStrike" kern="1200" baseline="0" dirty="0">
                <a:solidFill>
                  <a:schemeClr val="tx1"/>
                </a:solidFill>
                <a:highlight>
                  <a:srgbClr val="FFFF00"/>
                </a:highlight>
                <a:latin typeface="+mn-lt"/>
                <a:ea typeface="+mn-ea"/>
                <a:cs typeface="+mn-cs"/>
              </a:rPr>
            </a:br>
            <a:r>
              <a:rPr lang="da-DK" sz="1200" b="0" i="0" u="none" strike="noStrike" kern="1200" baseline="0" dirty="0">
                <a:solidFill>
                  <a:schemeClr val="tx1"/>
                </a:solidFill>
                <a:highlight>
                  <a:srgbClr val="FFFF00"/>
                </a:highlight>
                <a:latin typeface="+mn-lt"/>
                <a:ea typeface="+mn-ea"/>
                <a:cs typeface="+mn-cs"/>
              </a:rPr>
              <a:t>Andet</a:t>
            </a:r>
            <a:endParaRPr lang="da-DK" dirty="0">
              <a:highlight>
                <a:srgbClr val="FFFF00"/>
              </a:highlight>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2875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5. 10-årskravet for kursusbevis for faglig kvalifikation fjernes</a:t>
            </a:r>
          </a:p>
          <a:p>
            <a:r>
              <a:rPr lang="da-DK" dirty="0"/>
              <a:t>Efter de gældende regler, skal en ansøger for at blive godkendt som transportleder i en virksomhed med fællesskabstilladelser, inden for de seneste 10 år have gennemført et kursus og bestået en prøve, der er godkendt af Færdselsstyrelsen. Dette 10-årskrav fjernes nu, mens de øvrige krav til faglige kvalifikationer bevares.</a:t>
            </a:r>
          </a:p>
          <a:p>
            <a:endParaRPr lang="da-DK" dirty="0"/>
          </a:p>
          <a:p>
            <a:r>
              <a:rPr lang="da-DK" dirty="0"/>
              <a:t>Faglige kvalifikationer = Bestået vognmandsprøven</a:t>
            </a:r>
          </a:p>
          <a:p>
            <a:endParaRPr lang="da-DK" dirty="0"/>
          </a:p>
          <a:p>
            <a:r>
              <a:rPr lang="da-DK" sz="1200" b="0" i="1" u="none" strike="noStrike" kern="1200" baseline="0" dirty="0">
                <a:solidFill>
                  <a:schemeClr val="tx1"/>
                </a:solidFill>
                <a:latin typeface="+mn-lt"/>
                <a:ea typeface="+mn-ea"/>
                <a:cs typeface="+mn-cs"/>
              </a:rPr>
              <a:t>Faglige kvalifikationer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12. </a:t>
            </a:r>
            <a:r>
              <a:rPr lang="da-DK" sz="1200" b="0" i="0" u="none" strike="noStrike" kern="1200" baseline="0" dirty="0">
                <a:solidFill>
                  <a:schemeClr val="tx1"/>
                </a:solidFill>
                <a:latin typeface="+mn-lt"/>
                <a:ea typeface="+mn-ea"/>
                <a:cs typeface="+mn-cs"/>
              </a:rPr>
              <a:t>For at blive godkendt som transportleder i en virksomhed med tilladelser i henhold til godskørselslovens § 1, stk. 1, skal ansøgeren have gennemført et kursus og bestået en prøve, der er godkendt af Færdselsstyrelsen. </a:t>
            </a:r>
          </a:p>
          <a:p>
            <a:endParaRPr lang="da-DK" sz="1200" b="0" i="1"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Stk. 2. </a:t>
            </a:r>
            <a:r>
              <a:rPr lang="da-DK" sz="1200" b="0" i="0" u="none" strike="noStrike" kern="1200" baseline="0" dirty="0">
                <a:solidFill>
                  <a:schemeClr val="tx1"/>
                </a:solidFill>
                <a:latin typeface="+mn-lt"/>
                <a:ea typeface="+mn-ea"/>
                <a:cs typeface="+mn-cs"/>
              </a:rPr>
              <a:t>Kurset skal have en varighed på mindst 144 lektioner og omfatte samtlige de emner, der er angivet i bilag 1. En lektion udgør 60 minutter inklusiv op til 15 minutters pause. Kurset afsluttes med en skriftlig prøve, som udarbejdes og tilrettelægges af Færdselsstyrelsen. Prøven aflægges ved hjælp af et elektronisk prøveaflæggelsessystem. </a:t>
            </a:r>
          </a:p>
          <a:p>
            <a:endParaRPr lang="da-DK" sz="1200" b="0" i="1"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Stk. 3. </a:t>
            </a:r>
            <a:r>
              <a:rPr lang="da-DK" sz="1200" b="0" i="0" u="none" strike="noStrike" kern="1200" baseline="0" dirty="0">
                <a:solidFill>
                  <a:schemeClr val="tx1"/>
                </a:solidFill>
                <a:latin typeface="+mn-lt"/>
                <a:ea typeface="+mn-ea"/>
                <a:cs typeface="+mn-cs"/>
              </a:rPr>
              <a:t>En ansøger kan fritages for at gennemføre kursus efter stk. 1, hvis det godtgøres, at vedkommende igennem de seneste fem år har haft en stilling med overordnede funktioner i en godstransportvirksomhed. Ansøgeren skal bestå prøven efter stk. 1. </a:t>
            </a:r>
          </a:p>
          <a:p>
            <a:endParaRPr lang="da-DK" sz="1200" b="1"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13. </a:t>
            </a:r>
            <a:r>
              <a:rPr lang="da-DK" sz="1200" b="0" i="0" u="none" strike="noStrike" kern="1200" baseline="0" dirty="0">
                <a:solidFill>
                  <a:schemeClr val="tx1"/>
                </a:solidFill>
                <a:latin typeface="+mn-lt"/>
                <a:ea typeface="+mn-ea"/>
                <a:cs typeface="+mn-cs"/>
              </a:rPr>
              <a:t>For at blive godkendt som transportleder i en virksomhed med tilladelser i henhold til godskørselslovens § 1, stk. 2, skal ansøgeren have gennemført et kursus og bestået en prøve, der er godkendt af Færdselsstyrelsen. </a:t>
            </a:r>
          </a:p>
          <a:p>
            <a:endParaRPr lang="da-DK" sz="1200" b="0" i="1"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Stk. 2. </a:t>
            </a:r>
            <a:r>
              <a:rPr lang="da-DK" sz="1200" b="0" i="0" u="none" strike="noStrike" kern="1200" baseline="0" dirty="0">
                <a:solidFill>
                  <a:schemeClr val="tx1"/>
                </a:solidFill>
                <a:latin typeface="+mn-lt"/>
                <a:ea typeface="+mn-ea"/>
                <a:cs typeface="+mn-cs"/>
              </a:rPr>
              <a:t>Kurset skal have en varighed på mindst 37 lektioner og omfatte samtlige de emner, der er angivet i bilag 2. En lektion udgør 60 minutter inklusiv op til 15 minutters pause. Kurset afsluttes med en skriftlig prøve, som udarbejdes og tilrettelægges af Færdselsstyrelsen. Prøven aflægges ved hjælp af et elektronisk prøveaflæggelsessystem. </a:t>
            </a:r>
          </a:p>
          <a:p>
            <a:endParaRPr lang="da-DK" sz="1200" b="0" i="1"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Stk. 3. </a:t>
            </a:r>
            <a:r>
              <a:rPr lang="da-DK" sz="1200" b="0" i="0" u="none" strike="noStrike" kern="1200" baseline="0" dirty="0">
                <a:solidFill>
                  <a:schemeClr val="tx1"/>
                </a:solidFill>
                <a:latin typeface="+mn-lt"/>
                <a:ea typeface="+mn-ea"/>
                <a:cs typeface="+mn-cs"/>
              </a:rPr>
              <a:t>Følgende personer er fritaget for at gennemføre kursus og prøve efter stk. 1: </a:t>
            </a:r>
          </a:p>
          <a:p>
            <a:r>
              <a:rPr lang="da-DK" sz="1200" b="0" i="0" u="none" strike="noStrike" kern="1200" baseline="0" dirty="0">
                <a:solidFill>
                  <a:schemeClr val="tx1"/>
                </a:solidFill>
                <a:latin typeface="+mn-lt"/>
                <a:ea typeface="+mn-ea"/>
                <a:cs typeface="+mn-cs"/>
              </a:rPr>
              <a:t>1) Ansøgere, der har bestået prøven nævnt i § 12, stk. 1. </a:t>
            </a:r>
          </a:p>
          <a:p>
            <a:r>
              <a:rPr lang="da-DK" sz="1200" b="0" i="0" u="none" strike="noStrike" kern="1200" baseline="0" dirty="0">
                <a:solidFill>
                  <a:schemeClr val="tx1"/>
                </a:solidFill>
                <a:latin typeface="+mn-lt"/>
                <a:ea typeface="+mn-ea"/>
                <a:cs typeface="+mn-cs"/>
              </a:rPr>
              <a:t>2) Ansøgere, der er godkendt som transportleder i en virksomhed med tilladelser i henhold til godskørselslovens § 1, stk. 1 eller 2. </a:t>
            </a:r>
          </a:p>
          <a:p>
            <a:endParaRPr lang="da-DK" sz="1200" b="0" i="1"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Stk. 4. </a:t>
            </a:r>
            <a:r>
              <a:rPr lang="da-DK" sz="1200" b="0" i="0" u="none" strike="noStrike" kern="1200" baseline="0" dirty="0">
                <a:solidFill>
                  <a:schemeClr val="tx1"/>
                </a:solidFill>
                <a:latin typeface="+mn-lt"/>
                <a:ea typeface="+mn-ea"/>
                <a:cs typeface="+mn-cs"/>
              </a:rPr>
              <a:t>En ansøger kan fritages for at gennemføre kursus efter stk. 1, hvis det godtgøres, at vedkommende igennem de seneste tre år har haft en stilling med overordnede funktioner i en godstransportvirksomhed. Ansøgeren skal bestå prøven efter stk. 1.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63658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I dag</a:t>
            </a:r>
          </a:p>
          <a:p>
            <a:r>
              <a:rPr lang="da-DK" sz="1200" b="0" i="1" kern="1200" dirty="0">
                <a:solidFill>
                  <a:schemeClr val="tx1"/>
                </a:solidFill>
                <a:effectLst/>
                <a:latin typeface="+mn-lt"/>
                <a:ea typeface="+mn-ea"/>
                <a:cs typeface="+mn-cs"/>
              </a:rPr>
              <a:t>Egenkapital</a:t>
            </a:r>
          </a:p>
          <a:p>
            <a:r>
              <a:rPr lang="da-DK" sz="1200" b="1" i="0" kern="1200" dirty="0">
                <a:solidFill>
                  <a:schemeClr val="tx1"/>
                </a:solidFill>
                <a:effectLst/>
                <a:latin typeface="+mn-lt"/>
                <a:ea typeface="+mn-ea"/>
                <a:cs typeface="+mn-cs"/>
              </a:rPr>
              <a:t>§ 21.</a:t>
            </a:r>
            <a:r>
              <a:rPr lang="da-DK" sz="1200" b="0" i="0" kern="1200" dirty="0">
                <a:solidFill>
                  <a:schemeClr val="tx1"/>
                </a:solidFill>
                <a:effectLst/>
                <a:latin typeface="+mn-lt"/>
                <a:ea typeface="+mn-ea"/>
                <a:cs typeface="+mn-cs"/>
              </a:rPr>
              <a:t> En ansøger skal ved ansøgning om godkendelse til drift af chaufførvikarvirksomhed i henhold til godskørselslovens § 6 a, stk. 3, dokumentere at have egne kontante midler eller andre værdier på i alt mindst 150.000 kr.</a:t>
            </a:r>
          </a:p>
          <a:p>
            <a:endParaRPr lang="da-DK" sz="1200" b="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Stk. 2.</a:t>
            </a:r>
            <a:r>
              <a:rPr lang="da-DK" sz="1200" b="0" i="0" kern="1200" dirty="0">
                <a:solidFill>
                  <a:schemeClr val="tx1"/>
                </a:solidFill>
                <a:effectLst/>
                <a:latin typeface="+mn-lt"/>
                <a:ea typeface="+mn-ea"/>
                <a:cs typeface="+mn-cs"/>
              </a:rPr>
              <a:t> En ansøger skal ved ansøgning om godkendelse til drift af chaufførvikarvirksomhed i henhold til godskørselslovens § 6 a, stk. 4, dokumentere at have egne kontante midler eller andre værdier på i alt mindst 13.500 kr.</a:t>
            </a:r>
          </a:p>
          <a:p>
            <a:r>
              <a:rPr lang="da-DK" sz="1200" b="0" i="1" kern="1200" dirty="0">
                <a:solidFill>
                  <a:schemeClr val="tx1"/>
                </a:solidFill>
                <a:effectLst/>
                <a:latin typeface="+mn-lt"/>
                <a:ea typeface="+mn-ea"/>
                <a:cs typeface="+mn-cs"/>
              </a:rPr>
              <a:t>Stk. 3.</a:t>
            </a:r>
            <a:r>
              <a:rPr lang="da-DK" sz="1200" b="0" i="0" kern="1200" dirty="0">
                <a:solidFill>
                  <a:schemeClr val="tx1"/>
                </a:solidFill>
                <a:effectLst/>
                <a:latin typeface="+mn-lt"/>
                <a:ea typeface="+mn-ea"/>
                <a:cs typeface="+mn-cs"/>
              </a:rPr>
              <a:t> Kravet til egenkapital skal dokumenteres som angivet i § 6, stk. 3.</a:t>
            </a:r>
          </a:p>
          <a:p>
            <a:endParaRPr lang="da-DK" dirty="0"/>
          </a:p>
          <a:p>
            <a:r>
              <a:rPr lang="da-DK" sz="1200" b="0" i="1" u="none" strike="noStrike" kern="1200" baseline="0" dirty="0">
                <a:solidFill>
                  <a:schemeClr val="tx1"/>
                </a:solidFill>
                <a:latin typeface="+mn-lt"/>
                <a:ea typeface="+mn-ea"/>
                <a:cs typeface="+mn-cs"/>
              </a:rPr>
              <a:t>Forslag</a:t>
            </a:r>
          </a:p>
          <a:p>
            <a:r>
              <a:rPr lang="da-DK" sz="1200" b="0" i="1" u="none" strike="noStrike" kern="1200" baseline="0" dirty="0">
                <a:solidFill>
                  <a:schemeClr val="tx1"/>
                </a:solidFill>
                <a:latin typeface="+mn-lt"/>
                <a:ea typeface="+mn-ea"/>
                <a:cs typeface="+mn-cs"/>
              </a:rPr>
              <a:t>4. Egenkapitalkravet lempes.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Egenkapitalkravet for virksomheder, der udfører godskørsel med fællesskabstilladelser, lempes. Fremadrettet vil bekendtgørelsen således alene indeholde en direkte henvisning til det egenkapitalkrav, der fremgår af forordning nr. 1071/2009, og dermed ikke følge af nationale regler som i dag. Omregningen af euro til dkk. vil fremgå af </a:t>
            </a:r>
            <a:r>
              <a:rPr lang="da-DK" sz="1200" b="0" i="0" u="none" strike="noStrike" kern="1200" baseline="0" dirty="0" err="1">
                <a:solidFill>
                  <a:schemeClr val="tx1"/>
                </a:solidFill>
                <a:latin typeface="+mn-lt"/>
                <a:ea typeface="+mn-ea"/>
                <a:cs typeface="+mn-cs"/>
              </a:rPr>
              <a:t>Færdselsstyrelsens</a:t>
            </a:r>
            <a:r>
              <a:rPr lang="da-DK" sz="1200" b="0" i="0" u="none" strike="noStrike" kern="1200" baseline="0" dirty="0">
                <a:solidFill>
                  <a:schemeClr val="tx1"/>
                </a:solidFill>
                <a:latin typeface="+mn-lt"/>
                <a:ea typeface="+mn-ea"/>
                <a:cs typeface="+mn-cs"/>
              </a:rPr>
              <a:t> hjemmeside </a:t>
            </a:r>
          </a:p>
          <a:p>
            <a:endParaRPr lang="da-DK" dirty="0"/>
          </a:p>
          <a:p>
            <a:r>
              <a:rPr lang="da-DK" sz="1200" b="0" i="1" u="none" strike="noStrike" kern="1200" baseline="0" dirty="0">
                <a:solidFill>
                  <a:schemeClr val="tx1"/>
                </a:solidFill>
                <a:latin typeface="+mn-lt"/>
                <a:ea typeface="+mn-ea"/>
                <a:cs typeface="+mn-cs"/>
              </a:rPr>
              <a:t>Egenkapital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11. </a:t>
            </a:r>
            <a:r>
              <a:rPr lang="da-DK" sz="1200" b="0" i="0" u="none" strike="noStrike" kern="1200" baseline="0" dirty="0">
                <a:solidFill>
                  <a:schemeClr val="tx1"/>
                </a:solidFill>
                <a:latin typeface="+mn-lt"/>
                <a:ea typeface="+mn-ea"/>
                <a:cs typeface="+mn-cs"/>
              </a:rPr>
              <a:t>En virksomhed, som ansøger om tilladelser til godskørsel for fremmed regning i henhold til godskørselslovens § 1, stk. 1, skal dokumentere at have egne kontante midler eller andre værdier svarende til beløbet anført i artikel 7, stk. 1, litra </a:t>
            </a:r>
            <a:r>
              <a:rPr lang="da-DK" sz="1200" b="0" i="0" u="none" strike="noStrike" kern="1200" baseline="0" dirty="0" err="1">
                <a:solidFill>
                  <a:schemeClr val="tx1"/>
                </a:solidFill>
                <a:latin typeface="+mn-lt"/>
                <a:ea typeface="+mn-ea"/>
                <a:cs typeface="+mn-cs"/>
              </a:rPr>
              <a:t>a-b</a:t>
            </a:r>
            <a:r>
              <a:rPr lang="da-DK" sz="1200" b="0" i="0" u="none" strike="noStrike" kern="1200" baseline="0" dirty="0">
                <a:solidFill>
                  <a:schemeClr val="tx1"/>
                </a:solidFill>
                <a:latin typeface="+mn-lt"/>
                <a:ea typeface="+mn-ea"/>
                <a:cs typeface="+mn-cs"/>
              </a:rPr>
              <a:t>, i forordning nr. 1071/2009. </a:t>
            </a:r>
          </a:p>
          <a:p>
            <a:r>
              <a:rPr lang="da-DK" sz="1200" b="0" i="1" u="none" strike="noStrike" kern="1200" baseline="0" dirty="0">
                <a:solidFill>
                  <a:schemeClr val="tx1"/>
                </a:solidFill>
                <a:latin typeface="+mn-lt"/>
                <a:ea typeface="+mn-ea"/>
                <a:cs typeface="+mn-cs"/>
              </a:rPr>
              <a:t>Stk. 2. </a:t>
            </a:r>
            <a:r>
              <a:rPr lang="da-DK" sz="1200" b="0" i="0" u="none" strike="noStrike" kern="1200" baseline="0" dirty="0">
                <a:solidFill>
                  <a:schemeClr val="tx1"/>
                </a:solidFill>
                <a:latin typeface="+mn-lt"/>
                <a:ea typeface="+mn-ea"/>
                <a:cs typeface="+mn-cs"/>
              </a:rPr>
              <a:t>En virksomhed, som ansøger om tilladelser i henhold til godskørselslovens § 1, stk. 2, skal dokumentere at have egne kontante midler eller andre værdier på i alt mindst 13.385 kr. for det første benyttede køretøj med en samlet tilladt totalvægt på 2.000 kg, men ikke over 3.500 kg, og 6.692 kr. for hvert derudover benyttede køretøj med en samlet tilladt totalvægt på 2.000 kg, men ikke over 3.500 kg. </a:t>
            </a:r>
          </a:p>
          <a:p>
            <a:r>
              <a:rPr lang="da-DK" sz="1200" b="0" i="1" u="none" strike="noStrike" kern="1200" baseline="0" dirty="0">
                <a:solidFill>
                  <a:schemeClr val="tx1"/>
                </a:solidFill>
                <a:latin typeface="+mn-lt"/>
                <a:ea typeface="+mn-ea"/>
                <a:cs typeface="+mn-cs"/>
              </a:rPr>
              <a:t>Stk. 3. </a:t>
            </a:r>
            <a:r>
              <a:rPr lang="da-DK" sz="1200" b="0" i="0" u="none" strike="noStrike" kern="1200" baseline="0" dirty="0">
                <a:solidFill>
                  <a:schemeClr val="tx1"/>
                </a:solidFill>
                <a:latin typeface="+mn-lt"/>
                <a:ea typeface="+mn-ea"/>
                <a:cs typeface="+mn-cs"/>
              </a:rPr>
              <a:t>Kravet til egenkapital kan dokumenteres ved </a:t>
            </a:r>
          </a:p>
          <a:p>
            <a:r>
              <a:rPr lang="da-DK" sz="1200" b="0" i="0" u="none" strike="noStrike" kern="1200" baseline="0" dirty="0">
                <a:solidFill>
                  <a:schemeClr val="tx1"/>
                </a:solidFill>
                <a:latin typeface="+mn-lt"/>
                <a:ea typeface="+mn-ea"/>
                <a:cs typeface="+mn-cs"/>
              </a:rPr>
              <a:t>1) virksomhedens åbningsbalance ved nyetablerede virksomheder, som endnu ikke har skullet afgive sin første årsrapport, </a:t>
            </a:r>
          </a:p>
          <a:p>
            <a:r>
              <a:rPr lang="da-DK" sz="1200" b="0" i="0" u="none" strike="noStrike" kern="1200" baseline="0" dirty="0">
                <a:solidFill>
                  <a:schemeClr val="tx1"/>
                </a:solidFill>
                <a:latin typeface="+mn-lt"/>
                <a:ea typeface="+mn-ea"/>
                <a:cs typeface="+mn-cs"/>
              </a:rPr>
              <a:t>2) virksomhedens seneste årsrapport, som er revideret eller gennemgået af en statsautoriseret eller registreret revisor, </a:t>
            </a:r>
          </a:p>
          <a:p>
            <a:r>
              <a:rPr lang="da-DK" sz="1200" b="0" i="0" u="none" strike="noStrike" kern="1200" baseline="0" dirty="0">
                <a:solidFill>
                  <a:schemeClr val="tx1"/>
                </a:solidFill>
                <a:latin typeface="+mn-lt"/>
                <a:ea typeface="+mn-ea"/>
                <a:cs typeface="+mn-cs"/>
              </a:rPr>
              <a:t>3) erklæring afgivet af en statsautoriseret eller registreret revisor, eller </a:t>
            </a:r>
          </a:p>
          <a:p>
            <a:r>
              <a:rPr lang="da-DK" sz="1200" b="0" i="0" u="none" strike="noStrike" kern="1200" baseline="0" dirty="0">
                <a:solidFill>
                  <a:schemeClr val="tx1"/>
                </a:solidFill>
                <a:latin typeface="+mn-lt"/>
                <a:ea typeface="+mn-ea"/>
                <a:cs typeface="+mn-cs"/>
              </a:rPr>
              <a:t>4) garanti stillet af et forsikringsselskab eller pengeinstitut med et indhold, der er fastsat af Færdselsstyrelsen.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3098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Tilbagekaldelse kan ske hvis indehaverne </a:t>
            </a:r>
            <a:r>
              <a:rPr lang="da-DK" sz="1200" b="0" i="0" u="none" strike="noStrike" kern="1200" baseline="0" dirty="0">
                <a:solidFill>
                  <a:schemeClr val="tx1"/>
                </a:solidFill>
                <a:latin typeface="+mn-lt"/>
                <a:ea typeface="+mn-ea"/>
                <a:cs typeface="+mn-cs"/>
              </a:rPr>
              <a:t>har betydelig forfalden gæld til det offentlige, hvorved forstås beløb i størrelsesordenen 100.000 kr. og derover. Godskørselsloven § 12 stk. 1 nr. 2</a:t>
            </a:r>
          </a:p>
          <a:p>
            <a:endParaRPr lang="da-DK" dirty="0"/>
          </a:p>
          <a:p>
            <a:r>
              <a:rPr lang="da-DK" dirty="0"/>
              <a:t>I dag</a:t>
            </a:r>
          </a:p>
          <a:p>
            <a:r>
              <a:rPr lang="da-DK" sz="1200" b="0" i="1" kern="1200" dirty="0">
                <a:solidFill>
                  <a:schemeClr val="tx1"/>
                </a:solidFill>
                <a:effectLst/>
                <a:latin typeface="+mn-lt"/>
                <a:ea typeface="+mn-ea"/>
                <a:cs typeface="+mn-cs"/>
              </a:rPr>
              <a:t>Forfalden gæld til det offentlige</a:t>
            </a:r>
          </a:p>
          <a:p>
            <a:r>
              <a:rPr lang="da-DK" sz="1200" b="1" i="0" kern="1200" dirty="0">
                <a:solidFill>
                  <a:schemeClr val="tx1"/>
                </a:solidFill>
                <a:effectLst/>
                <a:latin typeface="+mn-lt"/>
                <a:ea typeface="+mn-ea"/>
                <a:cs typeface="+mn-cs"/>
              </a:rPr>
              <a:t>§ 5.</a:t>
            </a:r>
            <a:r>
              <a:rPr lang="da-DK" sz="1200" b="0" i="0" kern="1200" dirty="0">
                <a:solidFill>
                  <a:schemeClr val="tx1"/>
                </a:solidFill>
                <a:effectLst/>
                <a:latin typeface="+mn-lt"/>
                <a:ea typeface="+mn-ea"/>
                <a:cs typeface="+mn-cs"/>
              </a:rPr>
              <a:t> Færdselsstyrelsen indhenter oplysninger fra Skattestyrelsen om forfalden gæld til det offentlige til brug ved bedømmelsen af, om den ansøgende virksomhed og transportleder opfylder kravene i godskørselslovens § 3, stk. 1, nr. 2, og § 4, stk. 1, nr. 3, om ikke at have forfalden gæld til det offentlige på 50.000 kr. og derover.</a:t>
            </a:r>
          </a:p>
          <a:p>
            <a:endParaRPr lang="da-DK" dirty="0"/>
          </a:p>
          <a:p>
            <a:r>
              <a:rPr lang="da-DK" dirty="0"/>
              <a:t>Forslag</a:t>
            </a:r>
          </a:p>
          <a:p>
            <a:r>
              <a:rPr lang="da-DK" sz="1200" b="0" i="1" u="none" strike="noStrike" kern="1200" baseline="0" dirty="0">
                <a:solidFill>
                  <a:schemeClr val="tx1"/>
                </a:solidFill>
                <a:latin typeface="+mn-lt"/>
                <a:ea typeface="+mn-ea"/>
                <a:cs typeface="+mn-cs"/>
              </a:rPr>
              <a:t>3. Gæld til det offentlige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Færdselsstyrelsen indhenter i dag oplysninger fra skatteforvaltningen med henblik på en vurdering af, om en virksomhed og en transportleder har forfalden gæld til det offentlige på 50.000 kr. og derover. Fremover vil styrelsen alene indhente disse oplysninger til brug for en vurdering af, om virksomheden eller transportlederen har </a:t>
            </a:r>
            <a:r>
              <a:rPr lang="da-DK" sz="1200" b="0" i="1" u="none" strike="noStrike" kern="1200" baseline="0" dirty="0">
                <a:solidFill>
                  <a:schemeClr val="tx1"/>
                </a:solidFill>
                <a:latin typeface="+mn-lt"/>
                <a:ea typeface="+mn-ea"/>
                <a:cs typeface="+mn-cs"/>
              </a:rPr>
              <a:t>ikkepersonlig </a:t>
            </a:r>
            <a:r>
              <a:rPr lang="da-DK" sz="1200" b="0" i="0" u="none" strike="noStrike" kern="1200" baseline="0" dirty="0">
                <a:solidFill>
                  <a:schemeClr val="tx1"/>
                </a:solidFill>
                <a:latin typeface="+mn-lt"/>
                <a:ea typeface="+mn-ea"/>
                <a:cs typeface="+mn-cs"/>
              </a:rPr>
              <a:t>forfalden gæld til det offentlige på 50.000 kr. og derover. </a:t>
            </a:r>
          </a:p>
          <a:p>
            <a:br>
              <a:rPr lang="da-DK" dirty="0"/>
            </a:br>
            <a:r>
              <a:rPr lang="da-DK" sz="1200" b="0" i="1" u="none" strike="noStrike" kern="1200" baseline="0" dirty="0">
                <a:solidFill>
                  <a:schemeClr val="tx1"/>
                </a:solidFill>
                <a:latin typeface="+mn-lt"/>
                <a:ea typeface="+mn-ea"/>
                <a:cs typeface="+mn-cs"/>
              </a:rPr>
              <a:t>Forfalden gæld til det offentlige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10. </a:t>
            </a:r>
            <a:r>
              <a:rPr lang="da-DK" sz="1200" b="0" i="0" u="none" strike="noStrike" kern="1200" baseline="0" dirty="0">
                <a:solidFill>
                  <a:schemeClr val="tx1"/>
                </a:solidFill>
                <a:latin typeface="+mn-lt"/>
                <a:ea typeface="+mn-ea"/>
                <a:cs typeface="+mn-cs"/>
              </a:rPr>
              <a:t>Færdselsstyrelsen indhenter efter samtykke oplysninger fra skatteforvaltningen om forfalden gæld til det offentlige til brug ved bedømmelsen af, om den ansøgende virksomhed og transportleder opfylder kravene i godskørselslovens § 3, stk. 1, nr. 2, § 3, stk. 2, nr. 2, § 4, stk. 1, nr. 3 og § 4, stk. 2, nr. 3, om ikke at have ikkepersonlig forfalden gæld til det offentlige på 50.000 kr. og derover.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4500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baseline="0" dirty="0">
                <a:solidFill>
                  <a:schemeClr val="tx1"/>
                </a:solidFill>
                <a:latin typeface="+mn-lt"/>
                <a:ea typeface="+mn-ea"/>
                <a:cs typeface="+mn-cs"/>
              </a:rPr>
              <a:t>I dag </a:t>
            </a:r>
          </a:p>
          <a:p>
            <a:r>
              <a:rPr lang="da-DK" sz="1200" b="0" i="1" kern="1200" dirty="0">
                <a:solidFill>
                  <a:schemeClr val="tx1"/>
                </a:solidFill>
                <a:effectLst/>
                <a:latin typeface="+mn-lt"/>
                <a:ea typeface="+mn-ea"/>
                <a:cs typeface="+mn-cs"/>
              </a:rPr>
              <a:t>Vandel</a:t>
            </a:r>
          </a:p>
          <a:p>
            <a:r>
              <a:rPr lang="da-DK" sz="1200" b="1" i="0" kern="1200" dirty="0">
                <a:solidFill>
                  <a:schemeClr val="tx1"/>
                </a:solidFill>
                <a:effectLst/>
                <a:latin typeface="+mn-lt"/>
                <a:ea typeface="+mn-ea"/>
                <a:cs typeface="+mn-cs"/>
              </a:rPr>
              <a:t>§ 4.</a:t>
            </a:r>
            <a:r>
              <a:rPr lang="da-DK" sz="1200" b="0" i="0" kern="1200" dirty="0">
                <a:solidFill>
                  <a:schemeClr val="tx1"/>
                </a:solidFill>
                <a:effectLst/>
                <a:latin typeface="+mn-lt"/>
                <a:ea typeface="+mn-ea"/>
                <a:cs typeface="+mn-cs"/>
              </a:rPr>
              <a:t> Færdselsstyrelsen indhenter straffeattest til offentligt brug og eventuelt udskrift fra Det Centrale Kriminalregister til brug ved bedømmelsen af kravet i godskørselslovens § 4, stk. 1, nr. 4, om den ansøgende transportleders vandel.</a:t>
            </a:r>
          </a:p>
          <a:p>
            <a:r>
              <a:rPr lang="da-DK" sz="1200" b="0" i="1" kern="1200" dirty="0">
                <a:solidFill>
                  <a:schemeClr val="tx1"/>
                </a:solidFill>
                <a:effectLst/>
                <a:latin typeface="+mn-lt"/>
                <a:ea typeface="+mn-ea"/>
                <a:cs typeface="+mn-cs"/>
              </a:rPr>
              <a:t>Stk. 2.</a:t>
            </a:r>
            <a:r>
              <a:rPr lang="da-DK" sz="1200" b="0" i="0" kern="1200" dirty="0">
                <a:solidFill>
                  <a:schemeClr val="tx1"/>
                </a:solidFill>
                <a:effectLst/>
                <a:latin typeface="+mn-lt"/>
                <a:ea typeface="+mn-ea"/>
                <a:cs typeface="+mn-cs"/>
              </a:rPr>
              <a:t> En ansøgende transportleder, der har opholdt sig i udlandet i en eller flere perioder forud for ansøgningen, skal selv tilvejebringe straffeattest fra tidligere opholdslande.</a:t>
            </a:r>
          </a:p>
          <a:p>
            <a:r>
              <a:rPr lang="da-DK" sz="1200" b="0" i="1" kern="1200" dirty="0">
                <a:solidFill>
                  <a:schemeClr val="tx1"/>
                </a:solidFill>
                <a:effectLst/>
                <a:latin typeface="+mn-lt"/>
                <a:ea typeface="+mn-ea"/>
                <a:cs typeface="+mn-cs"/>
              </a:rPr>
              <a:t>Stk. 3.</a:t>
            </a:r>
            <a:r>
              <a:rPr lang="da-DK" sz="1200" b="0" i="0" kern="1200" dirty="0">
                <a:solidFill>
                  <a:schemeClr val="tx1"/>
                </a:solidFill>
                <a:effectLst/>
                <a:latin typeface="+mn-lt"/>
                <a:ea typeface="+mn-ea"/>
                <a:cs typeface="+mn-cs"/>
              </a:rPr>
              <a:t> Ansøgeren skal afgive enhver oplysning, som Færdselsstyrelsen anmoder om med henblik på vurdering af, om ansøgeren vil kunne drive virksomheden på forsvarlig måde og i overensstemmelse med god skik inden for branchen.</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Forslag</a:t>
            </a:r>
          </a:p>
          <a:p>
            <a:r>
              <a:rPr lang="da-DK" sz="1200" b="0" i="1" u="none" strike="noStrike" kern="1200" baseline="0" dirty="0">
                <a:solidFill>
                  <a:schemeClr val="tx1"/>
                </a:solidFill>
                <a:latin typeface="+mn-lt"/>
                <a:ea typeface="+mn-ea"/>
                <a:cs typeface="+mn-cs"/>
              </a:rPr>
              <a:t>1. Fastsættelse af vandelskrav på bekendtgørelsesniveau </a:t>
            </a:r>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Vandelskravet følger i dag direkte af lov om godskørsel, men med Transportministerens fremsættelse af lovforslag til lov om ændring af lov om godskørsel, lov om buskørsel og lov om udstationering af lønmodtagere m.v. (L62), fastsættes der bemyndigelse til Færdselsstyrelsen til at fastsætte vandelskrav på bekendtgørelsesniveau. </a:t>
            </a:r>
          </a:p>
          <a:p>
            <a:r>
              <a:rPr lang="da-DK" sz="1200" b="0" i="0" u="none" strike="noStrike" kern="1200" baseline="0" dirty="0">
                <a:solidFill>
                  <a:schemeClr val="tx1"/>
                </a:solidFill>
                <a:latin typeface="+mn-lt"/>
                <a:ea typeface="+mn-ea"/>
                <a:cs typeface="+mn-cs"/>
              </a:rPr>
              <a:t>Vandelskravet i bekendtgørelsen er en videreførelse af gældende ret, men personkredsen udvides til ligeledes at omfatte den administrerende direktør. </a:t>
            </a:r>
          </a:p>
          <a:p>
            <a:endParaRPr lang="da-DK" sz="1200" b="0" i="0"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Vandel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4. </a:t>
            </a:r>
            <a:r>
              <a:rPr lang="da-DK" sz="1200" b="0" i="0" u="none" strike="noStrike" kern="1200" baseline="0" dirty="0">
                <a:solidFill>
                  <a:schemeClr val="tx1"/>
                </a:solidFill>
                <a:latin typeface="+mn-lt"/>
                <a:ea typeface="+mn-ea"/>
                <a:cs typeface="+mn-cs"/>
              </a:rPr>
              <a:t>Færdselsstyrelsen indhenter efter samtykke straffeattest til offentlig brug og eventuelt enkeltstående oplysninger fra Kriminalregisteret til brug ved bedømmelsen af, om en virksomhed eller dennes administrerende direktør, der ansøger om tilladelse til godskørsel for fremmed regning i henhold til godskørselslovens § 1, stk. 1, opfylder vandelskravet i artikel 3, litra b, og artikel 6 i forordning nr. 1071/2009. </a:t>
            </a:r>
          </a:p>
          <a:p>
            <a:r>
              <a:rPr lang="da-DK" sz="1200" b="0" i="0" u="none" strike="noStrike" kern="1200" baseline="0" dirty="0">
                <a:solidFill>
                  <a:schemeClr val="tx1"/>
                </a:solidFill>
                <a:latin typeface="+mn-lt"/>
                <a:ea typeface="+mn-ea"/>
                <a:cs typeface="+mn-cs"/>
              </a:rPr>
              <a:t>Stk. 2. Færdselsstyrelsen indhenter efter samtykke straffeattest til offentlig brug og eventuelt enkeltstående oplysninger fra kriminalregisteret til brug ved bedømmelsen af, om den transportleder i en virksomhed, der ansøger om tilladelse til godskørsel for fremmed regning i henhold til godskørselslovens § 1, stk. 1, opfylder vandelskravet i artikel 3, litra b, og artikel 6 i forordning nr. 1071/2009. </a:t>
            </a:r>
          </a:p>
          <a:p>
            <a:r>
              <a:rPr lang="da-DK" sz="1200" b="0" i="1" u="none" strike="noStrike" kern="1200" baseline="0" dirty="0">
                <a:solidFill>
                  <a:schemeClr val="tx1"/>
                </a:solidFill>
                <a:latin typeface="+mn-lt"/>
                <a:ea typeface="+mn-ea"/>
                <a:cs typeface="+mn-cs"/>
              </a:rPr>
              <a:t>Stk. 3. </a:t>
            </a:r>
            <a:r>
              <a:rPr lang="da-DK" sz="1200" b="0" i="0" u="none" strike="noStrike" kern="1200" baseline="0" dirty="0">
                <a:solidFill>
                  <a:schemeClr val="tx1"/>
                </a:solidFill>
                <a:latin typeface="+mn-lt"/>
                <a:ea typeface="+mn-ea"/>
                <a:cs typeface="+mn-cs"/>
              </a:rPr>
              <a:t>En ansøgende transportleder eller en administrerende direktør, der har opholdt sig i udlandet i en eller flere perioder forud for ansøgningen, skal selv tilvejebringe straffeattest fra tidligere opholdslande. </a:t>
            </a:r>
          </a:p>
          <a:p>
            <a:r>
              <a:rPr lang="da-DK" sz="1200" b="0" i="1" u="none" strike="noStrike" kern="1200" baseline="0" dirty="0">
                <a:solidFill>
                  <a:schemeClr val="tx1"/>
                </a:solidFill>
                <a:latin typeface="+mn-lt"/>
                <a:ea typeface="+mn-ea"/>
                <a:cs typeface="+mn-cs"/>
              </a:rPr>
              <a:t>Stk. 4. </a:t>
            </a:r>
            <a:r>
              <a:rPr lang="da-DK" sz="1200" b="0" i="0" u="none" strike="noStrike" kern="1200" baseline="0" dirty="0">
                <a:solidFill>
                  <a:schemeClr val="tx1"/>
                </a:solidFill>
                <a:latin typeface="+mn-lt"/>
                <a:ea typeface="+mn-ea"/>
                <a:cs typeface="+mn-cs"/>
              </a:rPr>
              <a:t>En ansøgende virksomhed og en ansøgende virksomheds administrerende direktører og transportledere skal afgive enhver oplysning, som Færdselsstyrelsen anmoder om med henblik på vurdering af, om disse opfylder vandelskravet. </a:t>
            </a:r>
          </a:p>
          <a:p>
            <a:r>
              <a:rPr lang="da-DK" sz="1200" b="1" i="0" u="none" strike="noStrike" kern="1200" baseline="0" dirty="0">
                <a:solidFill>
                  <a:schemeClr val="tx1"/>
                </a:solidFill>
                <a:latin typeface="+mn-lt"/>
                <a:ea typeface="+mn-ea"/>
                <a:cs typeface="+mn-cs"/>
              </a:rPr>
              <a:t>§ 5</a:t>
            </a:r>
            <a:r>
              <a:rPr lang="da-DK" sz="1200" b="0" i="1" u="none" strike="noStrike" kern="1200" baseline="0" dirty="0">
                <a:solidFill>
                  <a:schemeClr val="tx1"/>
                </a:solidFill>
                <a:latin typeface="+mn-lt"/>
                <a:ea typeface="+mn-ea"/>
                <a:cs typeface="+mn-cs"/>
              </a:rPr>
              <a:t>. </a:t>
            </a:r>
            <a:r>
              <a:rPr lang="da-DK" sz="1200" b="0" i="0" u="none" strike="noStrike" kern="1200" baseline="0" dirty="0">
                <a:solidFill>
                  <a:schemeClr val="tx1"/>
                </a:solidFill>
                <a:latin typeface="+mn-lt"/>
                <a:ea typeface="+mn-ea"/>
                <a:cs typeface="+mn-cs"/>
              </a:rPr>
              <a:t>Færdselsstyrelsen indhenter efter samtykke straffeattest til offentlig brug og eventuelt enkeltstående oplysninger fra Kriminalregisteret til brug ved bedømmelsen af, om en virksomhed eller dennes administrerende direktør, der ansøger om tilladelse til godskørsel for fremmed regning i henhold til godskørselslovens § 1, stk. 2, opfylder vandelskravet i godskørselslovens § 3, stk. 2, nr. 3. </a:t>
            </a:r>
          </a:p>
          <a:p>
            <a:r>
              <a:rPr lang="da-DK" sz="1200" b="0" i="1" u="none" strike="noStrike" kern="1200" baseline="0" dirty="0">
                <a:solidFill>
                  <a:schemeClr val="tx1"/>
                </a:solidFill>
                <a:latin typeface="+mn-lt"/>
                <a:ea typeface="+mn-ea"/>
                <a:cs typeface="+mn-cs"/>
              </a:rPr>
              <a:t>Stk. 2. </a:t>
            </a:r>
            <a:r>
              <a:rPr lang="da-DK" sz="1200" b="0" i="0" u="none" strike="noStrike" kern="1200" baseline="0" dirty="0">
                <a:solidFill>
                  <a:schemeClr val="tx1"/>
                </a:solidFill>
                <a:latin typeface="+mn-lt"/>
                <a:ea typeface="+mn-ea"/>
                <a:cs typeface="+mn-cs"/>
              </a:rPr>
              <a:t>Færdselsstyrelsen indhenter efter samtykke straffeattest til offentlig brug og eventuelt enkeltstående oplysninger fra Kriminalregisteret til brug ved bedømmelsen af, om den ansøgende transportleder i virksomheden, der ansøger om tilladelse til godskørsel for fremmed regning i henhold til godskørselslovens § 1, stk. 2, opfylder vandelskravet i godskørselslovens § 4, stk. 2, nr. 4. </a:t>
            </a:r>
          </a:p>
          <a:p>
            <a:r>
              <a:rPr lang="da-DK" sz="1200" b="0" i="1" u="none" strike="noStrike" kern="1200" baseline="0" dirty="0">
                <a:solidFill>
                  <a:schemeClr val="tx1"/>
                </a:solidFill>
                <a:latin typeface="+mn-lt"/>
                <a:ea typeface="+mn-ea"/>
                <a:cs typeface="+mn-cs"/>
              </a:rPr>
              <a:t>Stk. 3. </a:t>
            </a:r>
            <a:r>
              <a:rPr lang="da-DK" sz="1200" b="0" i="0" u="none" strike="noStrike" kern="1200" baseline="0" dirty="0">
                <a:solidFill>
                  <a:schemeClr val="tx1"/>
                </a:solidFill>
                <a:latin typeface="+mn-lt"/>
                <a:ea typeface="+mn-ea"/>
                <a:cs typeface="+mn-cs"/>
              </a:rPr>
              <a:t>En ansøgende transportleder eller en administrerende direktør, der har opholdt sig i udlandet i en eller flere perioder forud for ansøgningen, skal selv tilvejebringe straffeattest fra tidligere opholdslande. </a:t>
            </a:r>
          </a:p>
          <a:p>
            <a:r>
              <a:rPr lang="da-DK" sz="1200" b="0" i="1" u="none" strike="noStrike" kern="1200" baseline="0" dirty="0">
                <a:solidFill>
                  <a:schemeClr val="tx1"/>
                </a:solidFill>
                <a:latin typeface="+mn-lt"/>
                <a:ea typeface="+mn-ea"/>
                <a:cs typeface="+mn-cs"/>
              </a:rPr>
              <a:t>Stk. 4. </a:t>
            </a:r>
            <a:r>
              <a:rPr lang="da-DK" sz="1200" b="0" i="0" u="none" strike="noStrike" kern="1200" baseline="0" dirty="0">
                <a:solidFill>
                  <a:schemeClr val="tx1"/>
                </a:solidFill>
                <a:latin typeface="+mn-lt"/>
                <a:ea typeface="+mn-ea"/>
                <a:cs typeface="+mn-cs"/>
              </a:rPr>
              <a:t>En ansøgende virksomhed og en ansøgende virksomheds administrerende direktører og transportledere skal afgive enhver oplysning, som Færdselsstyrelsen anmoder om med henblik på vurdering af, om disse opfylder vandelskravet. </a:t>
            </a:r>
          </a:p>
          <a:p>
            <a:r>
              <a:rPr lang="da-DK" sz="1200" b="1" i="0" u="none" strike="noStrike" kern="1200" baseline="0" dirty="0">
                <a:solidFill>
                  <a:schemeClr val="tx1"/>
                </a:solidFill>
                <a:latin typeface="+mn-lt"/>
                <a:ea typeface="+mn-ea"/>
                <a:cs typeface="+mn-cs"/>
              </a:rPr>
              <a:t>§ 6. </a:t>
            </a:r>
            <a:r>
              <a:rPr lang="da-DK" sz="1200" b="0" i="0" u="none" strike="noStrike" kern="1200" baseline="0" dirty="0">
                <a:solidFill>
                  <a:schemeClr val="tx1"/>
                </a:solidFill>
                <a:latin typeface="+mn-lt"/>
                <a:ea typeface="+mn-ea"/>
                <a:cs typeface="+mn-cs"/>
              </a:rPr>
              <a:t>Ved vurderingen af, om en virksomhed opfylder vandelskravet i artikel 3, litra b, og artikel 6 i forordning nr. 1071/2009, kan der indgå oplysninger om, at virksomhedens ejer, medlemmer af bestyrelsen eller direktionen eller andre personer med væsentlige interesser i selskabet inden for de seneste 5 år </a:t>
            </a:r>
          </a:p>
          <a:p>
            <a:r>
              <a:rPr lang="da-DK" sz="1200" b="0" i="0" u="none" strike="noStrike" kern="1200" baseline="0" dirty="0">
                <a:solidFill>
                  <a:schemeClr val="tx1"/>
                </a:solidFill>
                <a:latin typeface="+mn-lt"/>
                <a:ea typeface="+mn-ea"/>
                <a:cs typeface="+mn-cs"/>
              </a:rPr>
              <a:t>1) er blevet nægtet godkendelse som transportleder eller har fået tilbagekaldt en godkendelse som transportleder af en virksomhed med en tilladelse i henhold til godskørselsloven, buskørselsloven, taxiloven eller forskrifter fastsat i medfør heraf eller </a:t>
            </a:r>
          </a:p>
          <a:p>
            <a:r>
              <a:rPr lang="da-DK" sz="1200" b="0" i="0" u="none" strike="noStrike" kern="1200" baseline="0" dirty="0">
                <a:solidFill>
                  <a:schemeClr val="tx1"/>
                </a:solidFill>
                <a:latin typeface="+mn-lt"/>
                <a:ea typeface="+mn-ea"/>
                <a:cs typeface="+mn-cs"/>
              </a:rPr>
              <a:t>2) har været godkendt som transportleder af eller har haft væsentlige interesser i en gods- eller buskørselsvirksomhed, der </a:t>
            </a:r>
          </a:p>
          <a:p>
            <a:r>
              <a:rPr lang="da-DK" sz="1200" b="0" i="0" u="none" strike="noStrike" kern="1200" baseline="0" dirty="0">
                <a:solidFill>
                  <a:schemeClr val="tx1"/>
                </a:solidFill>
                <a:latin typeface="+mn-lt"/>
                <a:ea typeface="+mn-ea"/>
                <a:cs typeface="+mn-cs"/>
              </a:rPr>
              <a:t>a) er blevet nægtet udstedelse af eller har fået tilbagekaldt en tilladelse i medfør af bestemmelser i godskørselsloven, buskørselsloven, taxiloven eller forskrifter fastsat i medfør heraf, </a:t>
            </a:r>
          </a:p>
          <a:p>
            <a:r>
              <a:rPr lang="da-DK" sz="1200" b="0" i="0" u="none" strike="noStrike" kern="1200" baseline="0" dirty="0">
                <a:solidFill>
                  <a:schemeClr val="tx1"/>
                </a:solidFill>
                <a:latin typeface="+mn-lt"/>
                <a:ea typeface="+mn-ea"/>
                <a:cs typeface="+mn-cs"/>
              </a:rPr>
              <a:t>b) i forbindelse med udførelse af godskørselsvirksomhed groft eller gentagende gange har overtrådt bestemmelser nævnt i godskørselslovens § 12, stk. 1, nr. 1, litra a-q, eller </a:t>
            </a:r>
          </a:p>
          <a:p>
            <a:r>
              <a:rPr lang="da-DK" sz="1200" b="0" i="0" u="none" strike="noStrike" kern="1200" baseline="0" dirty="0">
                <a:solidFill>
                  <a:schemeClr val="tx1"/>
                </a:solidFill>
                <a:latin typeface="+mn-lt"/>
                <a:ea typeface="+mn-ea"/>
                <a:cs typeface="+mn-cs"/>
              </a:rPr>
              <a:t>c) har eller har haft økonomiske vanskeligheder, som kan tilskrives forhold, som de pågældende har været ansvarlige for. </a:t>
            </a:r>
          </a:p>
          <a:p>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7. </a:t>
            </a:r>
            <a:r>
              <a:rPr lang="da-DK" sz="1200" b="0" i="0" u="none" strike="noStrike" kern="1200" baseline="0" dirty="0">
                <a:solidFill>
                  <a:schemeClr val="tx1"/>
                </a:solidFill>
                <a:latin typeface="+mn-lt"/>
                <a:ea typeface="+mn-ea"/>
                <a:cs typeface="+mn-cs"/>
              </a:rPr>
              <a:t>Ved vurderingen af, om en virksomhed opfylder vandelskravet i godskørselslovens § 3, stk. 2, nr. 3, kan der indgå oplysninger om, at virksomhedens ejer, medlemmer af bestyrelsen eller direktionen eller andre personer med væsentlige interesser i selskabet inden for de seneste 5 år </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1) er blevet nægtet godkendelse som transportleder eller har fået tilbagekaldt en godkendelse som transportleder af en virksomhed i henhold til godskørselsloven, buskørselsloven, taxiloven eller forskrifter fastsat i medfør heraf eller </a:t>
            </a:r>
          </a:p>
          <a:p>
            <a:r>
              <a:rPr lang="da-DK" sz="1200" b="0" i="0" u="none" strike="noStrike" kern="1200" baseline="0" dirty="0">
                <a:solidFill>
                  <a:schemeClr val="tx1"/>
                </a:solidFill>
                <a:latin typeface="+mn-lt"/>
                <a:ea typeface="+mn-ea"/>
                <a:cs typeface="+mn-cs"/>
              </a:rPr>
              <a:t>2) Har været godkendt som transportleder af eller har haft væsentlige interesser i en gods- eller buskørselsvirksomhed, der a) er blevet nægtet udstedelse af eller har fået tilbagekaldt en tilladelse i medfør af bestemmelser i godskørselsloven, buskørselsloven, taxiloven eller forskrifter fastsat i medfør heraf, </a:t>
            </a:r>
          </a:p>
          <a:p>
            <a:r>
              <a:rPr lang="da-DK" sz="1200" b="0" i="0" u="none" strike="noStrike" kern="1200" baseline="0" dirty="0">
                <a:solidFill>
                  <a:schemeClr val="tx1"/>
                </a:solidFill>
                <a:latin typeface="+mn-lt"/>
                <a:ea typeface="+mn-ea"/>
                <a:cs typeface="+mn-cs"/>
              </a:rPr>
              <a:t>b) i forbindelse med udførelse af godskørselsvirksomhed groft eller gentagende gange har overtrådt bestemmelserne nævnt i godskørselslovens § 12, stk. 2, nr. 1, litra </a:t>
            </a:r>
            <a:r>
              <a:rPr lang="da-DK" sz="1200" b="0" i="0" u="none" strike="noStrike" kern="1200" baseline="0" dirty="0" err="1">
                <a:solidFill>
                  <a:schemeClr val="tx1"/>
                </a:solidFill>
                <a:latin typeface="+mn-lt"/>
                <a:ea typeface="+mn-ea"/>
                <a:cs typeface="+mn-cs"/>
              </a:rPr>
              <a:t>a-h</a:t>
            </a:r>
            <a:r>
              <a:rPr lang="da-DK" sz="1200" b="0" i="0" u="none" strike="noStrike" kern="1200" baseline="0" dirty="0">
                <a:solidFill>
                  <a:schemeClr val="tx1"/>
                </a:solidFill>
                <a:latin typeface="+mn-lt"/>
                <a:ea typeface="+mn-ea"/>
                <a:cs typeface="+mn-cs"/>
              </a:rPr>
              <a:t> eller </a:t>
            </a:r>
          </a:p>
          <a:p>
            <a:r>
              <a:rPr lang="da-DK" sz="1200" b="0" i="0" u="none" strike="noStrike" kern="1200" baseline="0" dirty="0">
                <a:solidFill>
                  <a:schemeClr val="tx1"/>
                </a:solidFill>
                <a:latin typeface="+mn-lt"/>
                <a:ea typeface="+mn-ea"/>
                <a:cs typeface="+mn-cs"/>
              </a:rPr>
              <a:t>c) har eller har haft økonomiske vanskeligheder, som kan tilskrives forhold, som de pågældende har været ansvarlige for. </a:t>
            </a:r>
          </a:p>
          <a:p>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8. </a:t>
            </a:r>
            <a:r>
              <a:rPr lang="da-DK" sz="1200" b="0" i="0" u="none" strike="noStrike" kern="1200" baseline="0" dirty="0">
                <a:solidFill>
                  <a:schemeClr val="tx1"/>
                </a:solidFill>
                <a:latin typeface="+mn-lt"/>
                <a:ea typeface="+mn-ea"/>
                <a:cs typeface="+mn-cs"/>
              </a:rPr>
              <a:t>Ved vurderingen af, om en transportleder, der ansøger eller er godkendt i henhold til godskørselslovens § 4, stk. 1, opfylder vandelskravet kan der indgå oplysninger om, at transportlederen </a:t>
            </a:r>
          </a:p>
          <a:p>
            <a:r>
              <a:rPr lang="da-DK" sz="1200" b="0" i="0" u="none" strike="noStrike" kern="1200" baseline="0" dirty="0">
                <a:solidFill>
                  <a:schemeClr val="tx1"/>
                </a:solidFill>
                <a:latin typeface="+mn-lt"/>
                <a:ea typeface="+mn-ea"/>
                <a:cs typeface="+mn-cs"/>
              </a:rPr>
              <a:t>1) ikke er dømt for strafbare forhold, der begrunder en nærliggende fare for misbrug ad adgangen til at udføre vognmandsvirksomhed, jf. straffelovens § 78, stk. 2. </a:t>
            </a:r>
          </a:p>
          <a:p>
            <a:r>
              <a:rPr lang="da-DK" sz="1200" b="0" i="0" u="none" strike="noStrike" kern="1200" baseline="0" dirty="0">
                <a:solidFill>
                  <a:schemeClr val="tx1"/>
                </a:solidFill>
                <a:latin typeface="+mn-lt"/>
                <a:ea typeface="+mn-ea"/>
                <a:cs typeface="+mn-cs"/>
              </a:rPr>
              <a:t>2) kan sandsynliggøre, at vedkommende vil kunne udøve virksomheden på forsvarlig måde og i overensstemmelse med god skik inden for branchen. Ved vurderingen kan der indgå oplysninger om, at vedkommende a) er blevet nægtet godkendelse som transportleder eller har fået tilbagekaldt en godkendelse som transportleder af en virksomhed med en tilladelse i henhold til godskørselsloven, buskørselsloven, taxiloven eller forskrifter fastsat i medfør heraf eller </a:t>
            </a:r>
          </a:p>
          <a:p>
            <a:r>
              <a:rPr lang="da-DK" sz="1200" b="0" i="0" u="none" strike="noStrike" kern="1200" baseline="0" dirty="0">
                <a:solidFill>
                  <a:schemeClr val="tx1"/>
                </a:solidFill>
                <a:latin typeface="+mn-lt"/>
                <a:ea typeface="+mn-ea"/>
                <a:cs typeface="+mn-cs"/>
              </a:rPr>
              <a:t>b) har været godkendt som transportleder af eller har haft væsentlige interesser i en gods- eller buskørselsvirksomhed, der </a:t>
            </a:r>
          </a:p>
          <a:p>
            <a:r>
              <a:rPr lang="da-DK" sz="1200" b="0" i="0" u="none" strike="noStrike" kern="1200" baseline="0" dirty="0">
                <a:solidFill>
                  <a:schemeClr val="tx1"/>
                </a:solidFill>
                <a:latin typeface="+mn-lt"/>
                <a:ea typeface="+mn-ea"/>
                <a:cs typeface="+mn-cs"/>
              </a:rPr>
              <a:t>i) er blevet nægtet udstedelse af eller har fået tilbagekaldt en tilladelse i medfør af bestemmelser i godskørselsloven, buskørselsloven, taxiloven eller forskrifter fastsat i medfør heraf, </a:t>
            </a:r>
          </a:p>
          <a:p>
            <a:r>
              <a:rPr lang="da-DK" sz="1200" b="0" i="0" u="none" strike="noStrike" kern="1200" baseline="0" dirty="0">
                <a:solidFill>
                  <a:schemeClr val="tx1"/>
                </a:solidFill>
                <a:latin typeface="+mn-lt"/>
                <a:ea typeface="+mn-ea"/>
                <a:cs typeface="+mn-cs"/>
              </a:rPr>
              <a:t>ii) i forbindelse med udførelse af godskørselsvirksomhed groft eller gentagende gange har overtrådt bestemmelser nævnt i godskørselslovens § 12, stk. 1, nr. 1, litra a-q, eller </a:t>
            </a:r>
          </a:p>
          <a:p>
            <a:r>
              <a:rPr lang="da-DK" sz="1200" b="0" i="0" u="none" strike="noStrike" kern="1200" baseline="0" dirty="0">
                <a:solidFill>
                  <a:schemeClr val="tx1"/>
                </a:solidFill>
                <a:latin typeface="+mn-lt"/>
                <a:ea typeface="+mn-ea"/>
                <a:cs typeface="+mn-cs"/>
              </a:rPr>
              <a:t>iii) har eller har haft økonomiske vanskeligheder, som kan tilskrives forhold, som den pågældende har været ansvarlig for. </a:t>
            </a:r>
          </a:p>
          <a:p>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9</a:t>
            </a:r>
            <a:r>
              <a:rPr lang="da-DK" sz="1200" b="0" i="0" u="none" strike="noStrike" kern="1200" baseline="0" dirty="0">
                <a:solidFill>
                  <a:schemeClr val="tx1"/>
                </a:solidFill>
                <a:latin typeface="+mn-lt"/>
                <a:ea typeface="+mn-ea"/>
                <a:cs typeface="+mn-cs"/>
              </a:rPr>
              <a:t>. Ved vurderingen af, om transportleder, der ansøger eller er godkendt i henhold til godskørselslovens § 4, stk. 2, opfylder vandelskravet, kan der indgå oplysninger om, at transportlederen </a:t>
            </a:r>
          </a:p>
          <a:p>
            <a:r>
              <a:rPr lang="da-DK" sz="1200" b="0" i="0" u="none" strike="noStrike" kern="1200" baseline="0" dirty="0">
                <a:solidFill>
                  <a:schemeClr val="tx1"/>
                </a:solidFill>
                <a:latin typeface="+mn-lt"/>
                <a:ea typeface="+mn-ea"/>
                <a:cs typeface="+mn-cs"/>
              </a:rPr>
              <a:t>1) ikke er dømt for strafbare forhold, der begrunder en nærliggende fare for misbrug ad adgangen til at udføre vognmandsvirksomhed, jf. straffelovens § 78, stk. 2. </a:t>
            </a:r>
          </a:p>
          <a:p>
            <a:r>
              <a:rPr lang="da-DK" sz="1200" b="0" i="0" u="none" strike="noStrike" kern="1200" baseline="0" dirty="0">
                <a:solidFill>
                  <a:schemeClr val="tx1"/>
                </a:solidFill>
                <a:latin typeface="+mn-lt"/>
                <a:ea typeface="+mn-ea"/>
                <a:cs typeface="+mn-cs"/>
              </a:rPr>
              <a:t>2) kan sandsynliggøre, at vedkommende vil kunne udøve virksomheden på forsvarlig måde og i overensstemmelse med god skik inden for branchen. Ved vurderingen kan der indgå oplysninger om, at vedkommende a) er blevet nægtet godkendelse som transportleder eller har fået tilbagekaldt en godkendelse som transportleder af en virksomhed i henhold til godskørselsloven, buskørselsloven, taxiloven eller forskrifter fastsat i medfør heraf eller </a:t>
            </a:r>
          </a:p>
          <a:p>
            <a:r>
              <a:rPr lang="da-DK" sz="1200" b="0" i="0" u="none" strike="noStrike" kern="1200" baseline="0" dirty="0">
                <a:solidFill>
                  <a:schemeClr val="tx1"/>
                </a:solidFill>
                <a:latin typeface="+mn-lt"/>
                <a:ea typeface="+mn-ea"/>
                <a:cs typeface="+mn-cs"/>
              </a:rPr>
              <a:t>b) Har været godkendt som transportleder af eller har haft væsentlige interesser i en gods- eller buskørselsvirksomhed, der i) er blevet nægtet udstedelse af eller har fået tilbagekaldt en tilladelse i medfør af bestemmelser i godskørselsloven, buskørselsloven, taxiloven eller forskrifter fastsat i medfør heraf, </a:t>
            </a:r>
          </a:p>
          <a:p>
            <a:r>
              <a:rPr lang="da-DK" sz="1200" b="0" i="0" u="none" strike="noStrike" kern="1200" baseline="0" dirty="0">
                <a:solidFill>
                  <a:schemeClr val="tx1"/>
                </a:solidFill>
                <a:latin typeface="+mn-lt"/>
                <a:ea typeface="+mn-ea"/>
                <a:cs typeface="+mn-cs"/>
              </a:rPr>
              <a:t>ii) i forbindelse med udførelse af godskørselsvirksomhed groft eller gentagende gange har overtrådt bestemmelserne nævnt i godskørselslovens § 12, stk. 2, nr. 1, litra </a:t>
            </a:r>
            <a:r>
              <a:rPr lang="da-DK" sz="1200" b="0" i="0" u="none" strike="noStrike" kern="1200" baseline="0" dirty="0" err="1">
                <a:solidFill>
                  <a:schemeClr val="tx1"/>
                </a:solidFill>
                <a:latin typeface="+mn-lt"/>
                <a:ea typeface="+mn-ea"/>
                <a:cs typeface="+mn-cs"/>
              </a:rPr>
              <a:t>a-h</a:t>
            </a:r>
            <a:r>
              <a:rPr lang="da-DK" sz="1200" b="0" i="0" u="none" strike="noStrike" kern="1200" baseline="0" dirty="0">
                <a:solidFill>
                  <a:schemeClr val="tx1"/>
                </a:solidFill>
                <a:latin typeface="+mn-lt"/>
                <a:ea typeface="+mn-ea"/>
                <a:cs typeface="+mn-cs"/>
              </a:rPr>
              <a:t> eller </a:t>
            </a:r>
          </a:p>
          <a:p>
            <a:r>
              <a:rPr lang="da-DK" sz="1200" b="0" i="0" u="none" strike="noStrike" kern="1200" baseline="0" dirty="0">
                <a:solidFill>
                  <a:schemeClr val="tx1"/>
                </a:solidFill>
                <a:latin typeface="+mn-lt"/>
                <a:ea typeface="+mn-ea"/>
                <a:cs typeface="+mn-cs"/>
              </a:rPr>
              <a:t>iii) har eller har haft økonomiske vanskeligheder, som kan tilskrives forhold, som de pågældende har været ansvarlige for. </a:t>
            </a:r>
          </a:p>
          <a:p>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Vandel:</a:t>
            </a:r>
          </a:p>
          <a:p>
            <a:r>
              <a:rPr lang="da-DK" sz="1200" b="0" i="0" u="none" strike="noStrike" kern="1200" baseline="0" dirty="0">
                <a:solidFill>
                  <a:schemeClr val="tx1"/>
                </a:solidFill>
                <a:latin typeface="+mn-lt"/>
                <a:ea typeface="+mn-ea"/>
                <a:cs typeface="+mn-cs"/>
              </a:rPr>
              <a:t>væremåde, facon, optræden, opførsel, behandling, forhold til, omgangsform, god/dårlig stil, manerer, opdragelse, lader, vandel, attitude, holdning, indstilling</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10139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baseline="0" dirty="0">
                <a:solidFill>
                  <a:schemeClr val="tx1"/>
                </a:solidFill>
                <a:latin typeface="+mn-lt"/>
                <a:ea typeface="+mn-ea"/>
                <a:cs typeface="+mn-cs"/>
              </a:rPr>
              <a:t>Hvorfor? Ingen grundlag i forordningen</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Hvad med ekstra tilladelser i tilfælde af tyveri, bortkomst</a:t>
            </a:r>
            <a:r>
              <a:rPr lang="da-DK" sz="1200" b="0" i="0" u="none" strike="noStrike" kern="1200" baseline="0">
                <a:solidFill>
                  <a:schemeClr val="tx1"/>
                </a:solidFill>
                <a:latin typeface="+mn-lt"/>
                <a:ea typeface="+mn-ea"/>
                <a:cs typeface="+mn-cs"/>
              </a:rPr>
              <a:t>, etc.</a:t>
            </a:r>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I dag </a:t>
            </a:r>
          </a:p>
          <a:p>
            <a:r>
              <a:rPr lang="da-DK" sz="1200" b="0" i="1" kern="1200" dirty="0">
                <a:solidFill>
                  <a:schemeClr val="tx1"/>
                </a:solidFill>
                <a:effectLst/>
                <a:latin typeface="+mn-lt"/>
                <a:ea typeface="+mn-ea"/>
                <a:cs typeface="+mn-cs"/>
              </a:rPr>
              <a:t>Ansøgning</a:t>
            </a:r>
          </a:p>
          <a:p>
            <a:r>
              <a:rPr lang="da-DK" sz="1200" b="1" i="0" kern="1200" dirty="0">
                <a:solidFill>
                  <a:schemeClr val="tx1"/>
                </a:solidFill>
                <a:effectLst/>
                <a:latin typeface="+mn-lt"/>
                <a:ea typeface="+mn-ea"/>
                <a:cs typeface="+mn-cs"/>
              </a:rPr>
              <a:t>§ 3.</a:t>
            </a:r>
            <a:r>
              <a:rPr lang="da-DK" sz="1200" b="0" i="0" kern="1200" dirty="0">
                <a:solidFill>
                  <a:schemeClr val="tx1"/>
                </a:solidFill>
                <a:effectLst/>
                <a:latin typeface="+mn-lt"/>
                <a:ea typeface="+mn-ea"/>
                <a:cs typeface="+mn-cs"/>
              </a:rPr>
              <a:t> Ansøgning om udstedelse, ændring og fornyelse af tilladelser til godskørsel for fremmed regning i henhold til godskørselslovens § 1, stk. 1 og 2, indgives til Færdselsstyrelsen ved digital selvbetjening via virk.dk.</a:t>
            </a:r>
          </a:p>
          <a:p>
            <a:r>
              <a:rPr lang="da-DK" sz="1200" b="0" i="1" kern="1200" dirty="0">
                <a:solidFill>
                  <a:schemeClr val="tx1"/>
                </a:solidFill>
                <a:effectLst/>
                <a:latin typeface="+mn-lt"/>
                <a:ea typeface="+mn-ea"/>
                <a:cs typeface="+mn-cs"/>
              </a:rPr>
              <a:t>Stk. 2.</a:t>
            </a:r>
            <a:r>
              <a:rPr lang="da-DK" sz="1200" b="0" i="0" kern="1200" dirty="0">
                <a:solidFill>
                  <a:schemeClr val="tx1"/>
                </a:solidFill>
                <a:effectLst/>
                <a:latin typeface="+mn-lt"/>
                <a:ea typeface="+mn-ea"/>
                <a:cs typeface="+mn-cs"/>
              </a:rPr>
              <a:t> Tilladelser i henhold til godskørselslovens § 1, stk. 1, udstedes som en fællesskabstilladelse med bekræftede kopier i henhold til artikel 4 i Europa-Parlamentets og Rådets forordning (EF) nr. 1072/2009 af 21. oktober 2009 om fælles regler for adgang til markedet for international godskørsel (forordning nr. 1072/2009).</a:t>
            </a:r>
          </a:p>
          <a:p>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Forslag</a:t>
            </a:r>
          </a:p>
          <a:p>
            <a:r>
              <a:rPr lang="da-DK" sz="1200" b="0" i="1" u="none" strike="noStrike" kern="1200" baseline="0" dirty="0">
                <a:solidFill>
                  <a:schemeClr val="tx1"/>
                </a:solidFill>
                <a:latin typeface="+mn-lt"/>
                <a:ea typeface="+mn-ea"/>
                <a:cs typeface="+mn-cs"/>
              </a:rPr>
              <a:t>Ansøgeren skal oplyse om antallet af køretøjer, som denne enten er eller vil blive registreret ejer eller bruger af </a:t>
            </a:r>
            <a:r>
              <a:rPr lang="da-DK" sz="1200" b="0" i="0" u="none" strike="noStrike" kern="1200" baseline="0" dirty="0">
                <a:solidFill>
                  <a:schemeClr val="tx1"/>
                </a:solidFill>
                <a:latin typeface="+mn-lt"/>
                <a:ea typeface="+mn-ea"/>
                <a:cs typeface="+mn-cs"/>
              </a:rPr>
              <a:t> </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Med ikrafttrædelse af bekendtgørelsen, skal ansøgere, der ansøger om fællesskabstilladelser, fremover oplyse, hvor mange køretøjer denne enten er eller vil blive registreret ejer eller bruger af. </a:t>
            </a:r>
          </a:p>
          <a:p>
            <a:r>
              <a:rPr lang="da-DK" sz="1200" b="0" i="0" u="none" strike="noStrike" kern="1200" baseline="0" dirty="0">
                <a:solidFill>
                  <a:schemeClr val="tx1"/>
                </a:solidFill>
                <a:latin typeface="+mn-lt"/>
                <a:ea typeface="+mn-ea"/>
                <a:cs typeface="+mn-cs"/>
              </a:rPr>
              <a:t>Baggrunden for ændringen er, at der fremover alene vil blive udstedt det antal tilladelser, der svarer til antallet af køretøjer, som virksomheden enten er eller vil blive registreret ejer eller bruger af. Dette er en ændring af hidtidig praksis, som sikrer, at administrationen sker i overensstemmelse med forordningernes bestemmelser. </a:t>
            </a:r>
          </a:p>
          <a:p>
            <a:endParaRPr lang="da-DK" sz="1200" b="0" i="0" u="none" strike="noStrike" kern="1200" baseline="0" dirty="0">
              <a:solidFill>
                <a:schemeClr val="tx1"/>
              </a:solidFill>
              <a:latin typeface="+mn-lt"/>
              <a:ea typeface="+mn-ea"/>
              <a:cs typeface="+mn-cs"/>
            </a:endParaRPr>
          </a:p>
          <a:p>
            <a:endParaRPr lang="da-DK" sz="1200" b="0" i="0"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Ansøgning </a:t>
            </a:r>
            <a:endParaRPr lang="da-DK" sz="1200" b="0" i="0" u="none" strike="noStrike" kern="1200" baseline="0" dirty="0">
              <a:solidFill>
                <a:schemeClr val="tx1"/>
              </a:solidFill>
              <a:latin typeface="+mn-lt"/>
              <a:ea typeface="+mn-ea"/>
              <a:cs typeface="+mn-cs"/>
            </a:endParaRPr>
          </a:p>
          <a:p>
            <a:r>
              <a:rPr lang="da-DK" sz="1200" b="1" i="0" u="none" strike="noStrike" kern="1200" baseline="0" dirty="0">
                <a:solidFill>
                  <a:schemeClr val="tx1"/>
                </a:solidFill>
                <a:latin typeface="+mn-lt"/>
                <a:ea typeface="+mn-ea"/>
                <a:cs typeface="+mn-cs"/>
              </a:rPr>
              <a:t>§ 3. </a:t>
            </a:r>
            <a:r>
              <a:rPr lang="da-DK" sz="1200" b="0" i="0" u="none" strike="noStrike" kern="1200" baseline="0" dirty="0">
                <a:solidFill>
                  <a:schemeClr val="tx1"/>
                </a:solidFill>
                <a:latin typeface="+mn-lt"/>
                <a:ea typeface="+mn-ea"/>
                <a:cs typeface="+mn-cs"/>
              </a:rPr>
              <a:t>Ansøgning om udstedelse, ændring og fornyelse af tilladelser til godskørsel for fremmed regning i henhold til godskørselslovens § 1, stk. 1 og 2, indgives til Færdselsstyrelsen ved digital selvbetjening via virk.dk. </a:t>
            </a:r>
          </a:p>
          <a:p>
            <a:endParaRPr lang="da-DK" sz="1200" b="0" i="1" u="none" strike="noStrike" kern="1200" baseline="0" dirty="0">
              <a:solidFill>
                <a:schemeClr val="tx1"/>
              </a:solidFill>
              <a:latin typeface="+mn-lt"/>
              <a:ea typeface="+mn-ea"/>
              <a:cs typeface="+mn-cs"/>
            </a:endParaRPr>
          </a:p>
          <a:p>
            <a:r>
              <a:rPr lang="da-DK" sz="1200" b="0" i="1" u="none" strike="noStrike" kern="1200" baseline="0" dirty="0">
                <a:solidFill>
                  <a:schemeClr val="tx1"/>
                </a:solidFill>
                <a:latin typeface="+mn-lt"/>
                <a:ea typeface="+mn-ea"/>
                <a:cs typeface="+mn-cs"/>
              </a:rPr>
              <a:t>Stk. 2. </a:t>
            </a:r>
            <a:r>
              <a:rPr lang="da-DK" sz="1200" b="0" i="0" u="none" strike="noStrike" kern="1200" baseline="0" dirty="0">
                <a:solidFill>
                  <a:schemeClr val="tx1"/>
                </a:solidFill>
                <a:latin typeface="+mn-lt"/>
                <a:ea typeface="+mn-ea"/>
                <a:cs typeface="+mn-cs"/>
              </a:rPr>
              <a:t>Tilladelser i henhold til godskørselslovens § 1, stk. 1, udstedes som en fællesskabstilladelse med bekræftede kopier i henhold til artikel 4 i Europa-Parlamentets og Rådets forordning (EF) nr. 1072/2009 af 21. oktober 2009 om fælles regler for adgang til markedet for international godskørsel (forordning nr. 1072/2009). </a:t>
            </a:r>
          </a:p>
          <a:p>
            <a:endParaRPr lang="da-DK" sz="1200" b="0" i="0" u="none" strike="noStrike" kern="1200" baseline="0" dirty="0">
              <a:solidFill>
                <a:schemeClr val="tx1"/>
              </a:solidFill>
              <a:latin typeface="+mn-lt"/>
              <a:ea typeface="+mn-ea"/>
              <a:cs typeface="+mn-cs"/>
            </a:endParaRPr>
          </a:p>
          <a:p>
            <a:r>
              <a:rPr lang="da-DK" sz="1200" b="0" i="0" u="none" strike="noStrike" kern="1200" baseline="0" dirty="0">
                <a:solidFill>
                  <a:schemeClr val="tx1"/>
                </a:solidFill>
                <a:latin typeface="+mn-lt"/>
                <a:ea typeface="+mn-ea"/>
                <a:cs typeface="+mn-cs"/>
              </a:rPr>
              <a:t>Stk. 3. Ved ansøgning om tilladelser til godskørsel for fremmed regning i henhold til godskørselslovens § 1, stk. 1, skal ansøger oplyse om antallet af køretøjer, som ansøgeren enten er eller vil blive registreret ejer eller bruger af.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3216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DD1150-6EBA-41B6-A0D5-B24894145AC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84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den logo">
    <p:spTree>
      <p:nvGrpSpPr>
        <p:cNvPr id="1" name=""/>
        <p:cNvGrpSpPr/>
        <p:nvPr/>
      </p:nvGrpSpPr>
      <p:grpSpPr>
        <a:xfrm>
          <a:off x="0" y="0"/>
          <a:ext cx="0" cy="0"/>
          <a:chOff x="0" y="0"/>
          <a:chExt cx="0" cy="0"/>
        </a:xfrm>
      </p:grpSpPr>
      <p:sp>
        <p:nvSpPr>
          <p:cNvPr id="15" name="Pladsholder til tekst 5">
            <a:extLst>
              <a:ext uri="{FF2B5EF4-FFF2-40B4-BE49-F238E27FC236}">
                <a16:creationId xmlns:a16="http://schemas.microsoft.com/office/drawing/2014/main" id="{F081E54A-B4D1-4B96-B34D-B1CF2651D2EF}"/>
              </a:ext>
            </a:extLst>
          </p:cNvPr>
          <p:cNvSpPr>
            <a:spLocks noGrp="1"/>
          </p:cNvSpPr>
          <p:nvPr>
            <p:ph idx="1"/>
          </p:nvPr>
        </p:nvSpPr>
        <p:spPr>
          <a:xfrm>
            <a:off x="456827" y="1635646"/>
            <a:ext cx="4007613" cy="3168352"/>
          </a:xfrm>
          <a:prstGeom prst="rect">
            <a:avLst/>
          </a:prstGeom>
        </p:spPr>
        <p:txBody>
          <a:bodyPr vert="horz" lIns="91440" tIns="45720" rIns="91440" bIns="45720" rtlCol="0">
            <a:normAutofit/>
          </a:bodyPr>
          <a:lstStyle>
            <a:lvl1pPr marL="0" indent="0">
              <a:buNone/>
              <a:defRPr b="0"/>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6" name="Pladsholder til tekst 5">
            <a:extLst>
              <a:ext uri="{FF2B5EF4-FFF2-40B4-BE49-F238E27FC236}">
                <a16:creationId xmlns:a16="http://schemas.microsoft.com/office/drawing/2014/main" id="{944F7137-FFA5-4574-AB92-1244D3ACD554}"/>
              </a:ext>
            </a:extLst>
          </p:cNvPr>
          <p:cNvSpPr>
            <a:spLocks noGrp="1"/>
          </p:cNvSpPr>
          <p:nvPr>
            <p:ph idx="13"/>
          </p:nvPr>
        </p:nvSpPr>
        <p:spPr>
          <a:xfrm>
            <a:off x="4777307" y="1635646"/>
            <a:ext cx="3899149" cy="3168352"/>
          </a:xfrm>
          <a:prstGeom prst="rect">
            <a:avLst/>
          </a:prstGeom>
        </p:spPr>
        <p:txBody>
          <a:bodyPr vert="horz" lIns="91440" tIns="45720" rIns="91440" bIns="45720" rtlCol="0">
            <a:normAutofit/>
          </a:bodyPr>
          <a:lstStyle>
            <a:lvl1pPr>
              <a:defRPr b="0"/>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7" name="Pladsholder til titel 19">
            <a:extLst>
              <a:ext uri="{FF2B5EF4-FFF2-40B4-BE49-F238E27FC236}">
                <a16:creationId xmlns:a16="http://schemas.microsoft.com/office/drawing/2014/main" id="{361AC0C9-3904-4A26-9AF0-FE7327BD7CED}"/>
              </a:ext>
            </a:extLst>
          </p:cNvPr>
          <p:cNvSpPr>
            <a:spLocks noGrp="1"/>
          </p:cNvSpPr>
          <p:nvPr>
            <p:ph type="title" hasCustomPrompt="1"/>
          </p:nvPr>
        </p:nvSpPr>
        <p:spPr>
          <a:xfrm>
            <a:off x="429716" y="267494"/>
            <a:ext cx="8246740" cy="633735"/>
          </a:xfrm>
          <a:prstGeom prst="rect">
            <a:avLst/>
          </a:prstGeom>
        </p:spPr>
        <p:txBody>
          <a:bodyPr vert="horz" lIns="0" tIns="0" rIns="91440" bIns="45720" rtlCol="0" anchor="t">
            <a:normAutofit/>
          </a:bodyPr>
          <a:lstStyle/>
          <a:p>
            <a:r>
              <a:rPr lang="da-DK" dirty="0"/>
              <a:t>KLIK FOR AT REDIGERE</a:t>
            </a:r>
          </a:p>
        </p:txBody>
      </p:sp>
    </p:spTree>
    <p:extLst>
      <p:ext uri="{BB962C8B-B14F-4D97-AF65-F5344CB8AC3E}">
        <p14:creationId xmlns:p14="http://schemas.microsoft.com/office/powerpoint/2010/main" val="2697023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den logo + 5 element">
    <p:spTree>
      <p:nvGrpSpPr>
        <p:cNvPr id="1" name=""/>
        <p:cNvGrpSpPr/>
        <p:nvPr/>
      </p:nvGrpSpPr>
      <p:grpSpPr>
        <a:xfrm>
          <a:off x="0" y="0"/>
          <a:ext cx="0" cy="0"/>
          <a:chOff x="0" y="0"/>
          <a:chExt cx="0" cy="0"/>
        </a:xfrm>
      </p:grpSpPr>
      <p:pic>
        <p:nvPicPr>
          <p:cNvPr id="11" name="Billede 10" descr="Et billede, der indeholder tegning&#10;&#10;Automatisk genereret beskrivelse">
            <a:extLst>
              <a:ext uri="{FF2B5EF4-FFF2-40B4-BE49-F238E27FC236}">
                <a16:creationId xmlns:a16="http://schemas.microsoft.com/office/drawing/2014/main" id="{5FC47C99-2F70-4789-A298-B2EB89F6E2A1}"/>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2696"/>
          <a:stretch/>
        </p:blipFill>
        <p:spPr>
          <a:xfrm>
            <a:off x="0" y="2734319"/>
            <a:ext cx="4067944" cy="2409181"/>
          </a:xfrm>
          <a:prstGeom prst="rect">
            <a:avLst/>
          </a:prstGeom>
        </p:spPr>
      </p:pic>
      <p:sp>
        <p:nvSpPr>
          <p:cNvPr id="8" name="Pladsholder til tekst 5">
            <a:extLst>
              <a:ext uri="{FF2B5EF4-FFF2-40B4-BE49-F238E27FC236}">
                <a16:creationId xmlns:a16="http://schemas.microsoft.com/office/drawing/2014/main" id="{98897F7D-5D34-42CD-A8D7-69CB743B90A7}"/>
              </a:ext>
            </a:extLst>
          </p:cNvPr>
          <p:cNvSpPr>
            <a:spLocks noGrp="1"/>
          </p:cNvSpPr>
          <p:nvPr>
            <p:ph idx="1"/>
          </p:nvPr>
        </p:nvSpPr>
        <p:spPr>
          <a:xfrm>
            <a:off x="456827" y="1635646"/>
            <a:ext cx="4007613" cy="3168352"/>
          </a:xfrm>
          <a:prstGeom prst="rect">
            <a:avLst/>
          </a:prstGeom>
        </p:spPr>
        <p:txBody>
          <a:bodyPr vert="horz" lIns="91440" tIns="45720" rIns="91440" bIns="45720" rtlCol="0">
            <a:normAutofit/>
          </a:bodyPr>
          <a:lstStyle>
            <a:lvl1pPr marL="0" indent="0">
              <a:buNone/>
              <a:defRPr b="0"/>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9" name="Pladsholder til tekst 5">
            <a:extLst>
              <a:ext uri="{FF2B5EF4-FFF2-40B4-BE49-F238E27FC236}">
                <a16:creationId xmlns:a16="http://schemas.microsoft.com/office/drawing/2014/main" id="{B572AD3B-24D7-4096-9A1C-FE1D275F51B0}"/>
              </a:ext>
            </a:extLst>
          </p:cNvPr>
          <p:cNvSpPr>
            <a:spLocks noGrp="1"/>
          </p:cNvSpPr>
          <p:nvPr>
            <p:ph idx="13"/>
          </p:nvPr>
        </p:nvSpPr>
        <p:spPr>
          <a:xfrm>
            <a:off x="4777307" y="1635646"/>
            <a:ext cx="3899149" cy="3168352"/>
          </a:xfrm>
          <a:prstGeom prst="rect">
            <a:avLst/>
          </a:prstGeom>
        </p:spPr>
        <p:txBody>
          <a:bodyPr vert="horz" lIns="91440" tIns="45720" rIns="91440" bIns="45720" rtlCol="0">
            <a:normAutofit/>
          </a:bodyPr>
          <a:lstStyle>
            <a:lvl1pPr>
              <a:defRPr b="0"/>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0" name="Pladsholder til titel 19">
            <a:extLst>
              <a:ext uri="{FF2B5EF4-FFF2-40B4-BE49-F238E27FC236}">
                <a16:creationId xmlns:a16="http://schemas.microsoft.com/office/drawing/2014/main" id="{7639DA21-2035-4726-B809-E56E4B2D3A13}"/>
              </a:ext>
            </a:extLst>
          </p:cNvPr>
          <p:cNvSpPr>
            <a:spLocks noGrp="1"/>
          </p:cNvSpPr>
          <p:nvPr>
            <p:ph type="title" hasCustomPrompt="1"/>
          </p:nvPr>
        </p:nvSpPr>
        <p:spPr>
          <a:xfrm>
            <a:off x="429716" y="267494"/>
            <a:ext cx="8246740" cy="633735"/>
          </a:xfrm>
          <a:prstGeom prst="rect">
            <a:avLst/>
          </a:prstGeom>
        </p:spPr>
        <p:txBody>
          <a:bodyPr vert="horz" lIns="0" tIns="0" rIns="91440" bIns="45720" rtlCol="0" anchor="t">
            <a:normAutofit/>
          </a:bodyPr>
          <a:lstStyle/>
          <a:p>
            <a:r>
              <a:rPr lang="da-DK" dirty="0"/>
              <a:t>KLIK FOR AT REDIGERE</a:t>
            </a:r>
          </a:p>
        </p:txBody>
      </p:sp>
    </p:spTree>
    <p:extLst>
      <p:ext uri="{BB962C8B-B14F-4D97-AF65-F5344CB8AC3E}">
        <p14:creationId xmlns:p14="http://schemas.microsoft.com/office/powerpoint/2010/main" val="219131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d logo - 5 element">
    <p:spTree>
      <p:nvGrpSpPr>
        <p:cNvPr id="1" name=""/>
        <p:cNvGrpSpPr/>
        <p:nvPr/>
      </p:nvGrpSpPr>
      <p:grpSpPr>
        <a:xfrm>
          <a:off x="0" y="0"/>
          <a:ext cx="0" cy="0"/>
          <a:chOff x="0" y="0"/>
          <a:chExt cx="0" cy="0"/>
        </a:xfrm>
      </p:grpSpPr>
      <p:pic>
        <p:nvPicPr>
          <p:cNvPr id="7" name="Billede 6" descr="Et billede, der indeholder tegning&#10;&#10;Automatisk genereret beskrivelse">
            <a:extLst>
              <a:ext uri="{FF2B5EF4-FFF2-40B4-BE49-F238E27FC236}">
                <a16:creationId xmlns:a16="http://schemas.microsoft.com/office/drawing/2014/main" id="{FA17148C-07A6-4918-9FDB-4C5F375F8D3E}"/>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2696"/>
          <a:stretch/>
        </p:blipFill>
        <p:spPr>
          <a:xfrm>
            <a:off x="0" y="2734319"/>
            <a:ext cx="4067944" cy="2409181"/>
          </a:xfrm>
          <a:prstGeom prst="rect">
            <a:avLst/>
          </a:prstGeom>
        </p:spPr>
      </p:pic>
      <p:sp>
        <p:nvSpPr>
          <p:cNvPr id="8" name="Pladsholder til tekst 5">
            <a:extLst>
              <a:ext uri="{FF2B5EF4-FFF2-40B4-BE49-F238E27FC236}">
                <a16:creationId xmlns:a16="http://schemas.microsoft.com/office/drawing/2014/main" id="{76742759-FDE2-4C50-A537-874E6F82C939}"/>
              </a:ext>
            </a:extLst>
          </p:cNvPr>
          <p:cNvSpPr>
            <a:spLocks noGrp="1"/>
          </p:cNvSpPr>
          <p:nvPr>
            <p:ph idx="1"/>
          </p:nvPr>
        </p:nvSpPr>
        <p:spPr>
          <a:xfrm>
            <a:off x="456827" y="1635646"/>
            <a:ext cx="4007613" cy="3168352"/>
          </a:xfrm>
          <a:prstGeom prst="rect">
            <a:avLst/>
          </a:prstGeom>
        </p:spPr>
        <p:txBody>
          <a:bodyPr vert="horz" lIns="91440" tIns="45720" rIns="91440" bIns="45720" rtlCol="0">
            <a:normAutofit/>
          </a:bodyPr>
          <a:lstStyle>
            <a:lvl1pPr marL="0" indent="0">
              <a:buNone/>
              <a:defRPr b="0"/>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9" name="Pladsholder til tekst 5">
            <a:extLst>
              <a:ext uri="{FF2B5EF4-FFF2-40B4-BE49-F238E27FC236}">
                <a16:creationId xmlns:a16="http://schemas.microsoft.com/office/drawing/2014/main" id="{AABAD6BC-7E0A-4B56-BFA1-D1D164E3459F}"/>
              </a:ext>
            </a:extLst>
          </p:cNvPr>
          <p:cNvSpPr>
            <a:spLocks noGrp="1"/>
          </p:cNvSpPr>
          <p:nvPr>
            <p:ph idx="13"/>
          </p:nvPr>
        </p:nvSpPr>
        <p:spPr>
          <a:xfrm>
            <a:off x="4777307" y="1635646"/>
            <a:ext cx="3899149" cy="3168352"/>
          </a:xfrm>
          <a:prstGeom prst="rect">
            <a:avLst/>
          </a:prstGeom>
        </p:spPr>
        <p:txBody>
          <a:bodyPr vert="horz" lIns="91440" tIns="45720" rIns="91440" bIns="45720" rtlCol="0">
            <a:normAutofit/>
          </a:bodyPr>
          <a:lstStyle>
            <a:lvl1pPr>
              <a:defRPr b="0"/>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0" name="Pladsholder til titel 19">
            <a:extLst>
              <a:ext uri="{FF2B5EF4-FFF2-40B4-BE49-F238E27FC236}">
                <a16:creationId xmlns:a16="http://schemas.microsoft.com/office/drawing/2014/main" id="{F9CAE4A2-2D14-4E12-8660-6D0ECB0CBA04}"/>
              </a:ext>
            </a:extLst>
          </p:cNvPr>
          <p:cNvSpPr>
            <a:spLocks noGrp="1"/>
          </p:cNvSpPr>
          <p:nvPr>
            <p:ph type="title" hasCustomPrompt="1"/>
          </p:nvPr>
        </p:nvSpPr>
        <p:spPr>
          <a:xfrm>
            <a:off x="429716" y="267494"/>
            <a:ext cx="8246740" cy="633735"/>
          </a:xfrm>
          <a:prstGeom prst="rect">
            <a:avLst/>
          </a:prstGeom>
        </p:spPr>
        <p:txBody>
          <a:bodyPr vert="horz" lIns="0" tIns="0" rIns="91440" bIns="45720" rtlCol="0" anchor="t">
            <a:normAutofit/>
          </a:bodyPr>
          <a:lstStyle/>
          <a:p>
            <a:r>
              <a:rPr lang="da-DK" dirty="0"/>
              <a:t>KLIK FOR AT REDIGERE</a:t>
            </a:r>
          </a:p>
        </p:txBody>
      </p:sp>
      <p:pic>
        <p:nvPicPr>
          <p:cNvPr id="11" name="Billede 10">
            <a:extLst>
              <a:ext uri="{FF2B5EF4-FFF2-40B4-BE49-F238E27FC236}">
                <a16:creationId xmlns:a16="http://schemas.microsoft.com/office/drawing/2014/main" id="{77BDE240-D4A7-4384-820F-C0E99CC9DA64}"/>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Tree>
    <p:extLst>
      <p:ext uri="{BB962C8B-B14F-4D97-AF65-F5344CB8AC3E}">
        <p14:creationId xmlns:p14="http://schemas.microsoft.com/office/powerpoint/2010/main" val="383349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ørk baggrun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87B4D898-BC4E-40AB-B203-267AADC1D2BB}"/>
              </a:ext>
            </a:extLst>
          </p:cNvPr>
          <p:cNvSpPr/>
          <p:nvPr userDrawn="1"/>
        </p:nvSpPr>
        <p:spPr>
          <a:xfrm>
            <a:off x="0" y="0"/>
            <a:ext cx="9144000" cy="5143500"/>
          </a:xfrm>
          <a:prstGeom prst="rect">
            <a:avLst/>
          </a:prstGeom>
          <a:solidFill>
            <a:srgbClr val="004B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Billede 3">
            <a:extLst>
              <a:ext uri="{FF2B5EF4-FFF2-40B4-BE49-F238E27FC236}">
                <a16:creationId xmlns:a16="http://schemas.microsoft.com/office/drawing/2014/main" id="{D5F86CF7-B46C-4A2E-A7B9-40BEC57314D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
        <p:nvSpPr>
          <p:cNvPr id="16" name="Pladsholder til tekst 5">
            <a:extLst>
              <a:ext uri="{FF2B5EF4-FFF2-40B4-BE49-F238E27FC236}">
                <a16:creationId xmlns:a16="http://schemas.microsoft.com/office/drawing/2014/main" id="{7BF8ECE7-A0B9-44F0-9D9D-FD7383D68695}"/>
              </a:ext>
            </a:extLst>
          </p:cNvPr>
          <p:cNvSpPr>
            <a:spLocks noGrp="1"/>
          </p:cNvSpPr>
          <p:nvPr>
            <p:ph idx="1"/>
          </p:nvPr>
        </p:nvSpPr>
        <p:spPr>
          <a:xfrm>
            <a:off x="460560" y="1635646"/>
            <a:ext cx="4007613" cy="3170230"/>
          </a:xfrm>
          <a:prstGeom prst="rect">
            <a:avLst/>
          </a:prstGeom>
        </p:spPr>
        <p:txBody>
          <a:bodyPr vert="horz" lIns="91440" tIns="45720" rIns="91440" bIns="45720" rtlCol="0">
            <a:normAutofit/>
          </a:bodyPr>
          <a:lstStyle>
            <a:lvl1pPr marL="0" indent="0">
              <a:buNone/>
              <a:defRPr b="0">
                <a:solidFill>
                  <a:schemeClr val="bg1"/>
                </a:solidFill>
              </a:defRPr>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7" name="Pladsholder til tekst 5">
            <a:extLst>
              <a:ext uri="{FF2B5EF4-FFF2-40B4-BE49-F238E27FC236}">
                <a16:creationId xmlns:a16="http://schemas.microsoft.com/office/drawing/2014/main" id="{D2887C54-42E5-40E0-A9DA-A50E0FEAF6C8}"/>
              </a:ext>
            </a:extLst>
          </p:cNvPr>
          <p:cNvSpPr>
            <a:spLocks noGrp="1"/>
          </p:cNvSpPr>
          <p:nvPr>
            <p:ph idx="13"/>
          </p:nvPr>
        </p:nvSpPr>
        <p:spPr>
          <a:xfrm>
            <a:off x="4781040" y="1635646"/>
            <a:ext cx="3899149" cy="3170230"/>
          </a:xfrm>
          <a:prstGeom prst="rect">
            <a:avLst/>
          </a:prstGeom>
        </p:spPr>
        <p:txBody>
          <a:bodyPr vert="horz" lIns="91440" tIns="45720" rIns="91440" bIns="45720" rtlCol="0">
            <a:normAutofit/>
          </a:bodyPr>
          <a:lstStyle>
            <a:lvl1pPr>
              <a:defRPr b="0">
                <a:solidFill>
                  <a:schemeClr val="bg1"/>
                </a:solidFill>
              </a:defRPr>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8" name="Pladsholder til titel 19">
            <a:extLst>
              <a:ext uri="{FF2B5EF4-FFF2-40B4-BE49-F238E27FC236}">
                <a16:creationId xmlns:a16="http://schemas.microsoft.com/office/drawing/2014/main" id="{87C682D9-E0E6-4CF4-9576-9576BFD672EB}"/>
              </a:ext>
            </a:extLst>
          </p:cNvPr>
          <p:cNvSpPr>
            <a:spLocks noGrp="1"/>
          </p:cNvSpPr>
          <p:nvPr>
            <p:ph type="title" hasCustomPrompt="1"/>
          </p:nvPr>
        </p:nvSpPr>
        <p:spPr>
          <a:xfrm>
            <a:off x="433449" y="269372"/>
            <a:ext cx="8246740" cy="633735"/>
          </a:xfrm>
          <a:prstGeom prst="rect">
            <a:avLst/>
          </a:prstGeom>
        </p:spPr>
        <p:txBody>
          <a:bodyPr vert="horz" lIns="0" tIns="0" rIns="91440" bIns="45720" rtlCol="0" anchor="t">
            <a:normAutofit/>
          </a:bodyPr>
          <a:lstStyle>
            <a:lvl1pPr>
              <a:defRPr>
                <a:solidFill>
                  <a:schemeClr val="bg1"/>
                </a:solidFill>
              </a:defRPr>
            </a:lvl1pPr>
          </a:lstStyle>
          <a:p>
            <a:r>
              <a:rPr lang="da-DK" dirty="0"/>
              <a:t>KLIK FOR AT REDIGERE</a:t>
            </a:r>
          </a:p>
        </p:txBody>
      </p:sp>
      <p:pic>
        <p:nvPicPr>
          <p:cNvPr id="19" name="Billede 18">
            <a:extLst>
              <a:ext uri="{FF2B5EF4-FFF2-40B4-BE49-F238E27FC236}">
                <a16:creationId xmlns:a16="http://schemas.microsoft.com/office/drawing/2014/main" id="{7D65BBCF-8667-4639-9F4D-B4A1ED80872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5429" r="-53153"/>
          <a:stretch/>
        </p:blipFill>
        <p:spPr>
          <a:xfrm>
            <a:off x="8267620" y="1878"/>
            <a:ext cx="880112" cy="835725"/>
          </a:xfrm>
          <a:prstGeom prst="rect">
            <a:avLst/>
          </a:prstGeom>
        </p:spPr>
      </p:pic>
    </p:spTree>
    <p:extLst>
      <p:ext uri="{BB962C8B-B14F-4D97-AF65-F5344CB8AC3E}">
        <p14:creationId xmlns:p14="http://schemas.microsoft.com/office/powerpoint/2010/main" val="1152976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ørk baggrund + 5 elemen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87B4D898-BC4E-40AB-B203-267AADC1D2BB}"/>
              </a:ext>
            </a:extLst>
          </p:cNvPr>
          <p:cNvSpPr/>
          <p:nvPr userDrawn="1"/>
        </p:nvSpPr>
        <p:spPr>
          <a:xfrm>
            <a:off x="0" y="0"/>
            <a:ext cx="9144000" cy="5143500"/>
          </a:xfrm>
          <a:prstGeom prst="rect">
            <a:avLst/>
          </a:prstGeom>
          <a:solidFill>
            <a:srgbClr val="004B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Billede 3">
            <a:extLst>
              <a:ext uri="{FF2B5EF4-FFF2-40B4-BE49-F238E27FC236}">
                <a16:creationId xmlns:a16="http://schemas.microsoft.com/office/drawing/2014/main" id="{D5F86CF7-B46C-4A2E-A7B9-40BEC57314D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
        <p:nvSpPr>
          <p:cNvPr id="16" name="Pladsholder til tekst 5">
            <a:extLst>
              <a:ext uri="{FF2B5EF4-FFF2-40B4-BE49-F238E27FC236}">
                <a16:creationId xmlns:a16="http://schemas.microsoft.com/office/drawing/2014/main" id="{7BF8ECE7-A0B9-44F0-9D9D-FD7383D68695}"/>
              </a:ext>
            </a:extLst>
          </p:cNvPr>
          <p:cNvSpPr>
            <a:spLocks noGrp="1"/>
          </p:cNvSpPr>
          <p:nvPr>
            <p:ph idx="1"/>
          </p:nvPr>
        </p:nvSpPr>
        <p:spPr>
          <a:xfrm>
            <a:off x="460560" y="1635646"/>
            <a:ext cx="4007613" cy="3170230"/>
          </a:xfrm>
          <a:prstGeom prst="rect">
            <a:avLst/>
          </a:prstGeom>
        </p:spPr>
        <p:txBody>
          <a:bodyPr vert="horz" lIns="91440" tIns="45720" rIns="91440" bIns="45720" rtlCol="0">
            <a:normAutofit/>
          </a:bodyPr>
          <a:lstStyle>
            <a:lvl1pPr marL="0" indent="0">
              <a:buNone/>
              <a:defRPr b="0">
                <a:solidFill>
                  <a:schemeClr val="bg1"/>
                </a:solidFill>
              </a:defRPr>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7" name="Pladsholder til tekst 5">
            <a:extLst>
              <a:ext uri="{FF2B5EF4-FFF2-40B4-BE49-F238E27FC236}">
                <a16:creationId xmlns:a16="http://schemas.microsoft.com/office/drawing/2014/main" id="{D2887C54-42E5-40E0-A9DA-A50E0FEAF6C8}"/>
              </a:ext>
            </a:extLst>
          </p:cNvPr>
          <p:cNvSpPr>
            <a:spLocks noGrp="1"/>
          </p:cNvSpPr>
          <p:nvPr>
            <p:ph idx="13"/>
          </p:nvPr>
        </p:nvSpPr>
        <p:spPr>
          <a:xfrm>
            <a:off x="4781040" y="1635646"/>
            <a:ext cx="3899149" cy="3170230"/>
          </a:xfrm>
          <a:prstGeom prst="rect">
            <a:avLst/>
          </a:prstGeom>
        </p:spPr>
        <p:txBody>
          <a:bodyPr vert="horz" lIns="91440" tIns="45720" rIns="91440" bIns="45720" rtlCol="0">
            <a:normAutofit/>
          </a:bodyPr>
          <a:lstStyle>
            <a:lvl1pPr>
              <a:defRPr b="0">
                <a:solidFill>
                  <a:schemeClr val="bg1"/>
                </a:solidFill>
              </a:defRPr>
            </a:lvl1p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p:txBody>
      </p:sp>
      <p:sp>
        <p:nvSpPr>
          <p:cNvPr id="18" name="Pladsholder til titel 19">
            <a:extLst>
              <a:ext uri="{FF2B5EF4-FFF2-40B4-BE49-F238E27FC236}">
                <a16:creationId xmlns:a16="http://schemas.microsoft.com/office/drawing/2014/main" id="{87C682D9-E0E6-4CF4-9576-9576BFD672EB}"/>
              </a:ext>
            </a:extLst>
          </p:cNvPr>
          <p:cNvSpPr>
            <a:spLocks noGrp="1"/>
          </p:cNvSpPr>
          <p:nvPr>
            <p:ph type="title" hasCustomPrompt="1"/>
          </p:nvPr>
        </p:nvSpPr>
        <p:spPr>
          <a:xfrm>
            <a:off x="433449" y="269372"/>
            <a:ext cx="8246740" cy="633735"/>
          </a:xfrm>
          <a:prstGeom prst="rect">
            <a:avLst/>
          </a:prstGeom>
        </p:spPr>
        <p:txBody>
          <a:bodyPr vert="horz" lIns="0" tIns="0" rIns="91440" bIns="45720" rtlCol="0" anchor="t">
            <a:normAutofit/>
          </a:bodyPr>
          <a:lstStyle>
            <a:lvl1pPr>
              <a:defRPr>
                <a:solidFill>
                  <a:schemeClr val="bg1"/>
                </a:solidFill>
              </a:defRPr>
            </a:lvl1pPr>
          </a:lstStyle>
          <a:p>
            <a:r>
              <a:rPr lang="da-DK" dirty="0"/>
              <a:t>KLIK FOR AT REDIGERE</a:t>
            </a:r>
          </a:p>
        </p:txBody>
      </p:sp>
      <p:pic>
        <p:nvPicPr>
          <p:cNvPr id="19" name="Billede 18">
            <a:extLst>
              <a:ext uri="{FF2B5EF4-FFF2-40B4-BE49-F238E27FC236}">
                <a16:creationId xmlns:a16="http://schemas.microsoft.com/office/drawing/2014/main" id="{7D65BBCF-8667-4639-9F4D-B4A1ED80872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5429" r="-53153"/>
          <a:stretch/>
        </p:blipFill>
        <p:spPr>
          <a:xfrm>
            <a:off x="8267620" y="1878"/>
            <a:ext cx="880112" cy="835725"/>
          </a:xfrm>
          <a:prstGeom prst="rect">
            <a:avLst/>
          </a:prstGeom>
        </p:spPr>
      </p:pic>
      <p:pic>
        <p:nvPicPr>
          <p:cNvPr id="20" name="Billede 19" descr="Et billede, der indeholder tegning&#10;&#10;Automatisk genereret beskrivelse">
            <a:extLst>
              <a:ext uri="{FF2B5EF4-FFF2-40B4-BE49-F238E27FC236}">
                <a16:creationId xmlns:a16="http://schemas.microsoft.com/office/drawing/2014/main" id="{1F811124-B0C1-427E-9B24-07780BDFEB5D}"/>
              </a:ext>
            </a:extLst>
          </p:cNvPr>
          <p:cNvPicPr>
            <a:picLocks noChangeAspect="1"/>
          </p:cNvPicPr>
          <p:nvPr userDrawn="1"/>
        </p:nvPicPr>
        <p:blipFill rotWithShape="1">
          <a:blip r:embed="rId3" cstate="print">
            <a:alphaModFix amt="10000"/>
            <a:extLst>
              <a:ext uri="{28A0092B-C50C-407E-A947-70E740481C1C}">
                <a14:useLocalDpi xmlns:a14="http://schemas.microsoft.com/office/drawing/2010/main"/>
              </a:ext>
            </a:extLst>
          </a:blip>
          <a:srcRect r="-2696"/>
          <a:stretch/>
        </p:blipFill>
        <p:spPr>
          <a:xfrm>
            <a:off x="0" y="2734319"/>
            <a:ext cx="4067944" cy="2409181"/>
          </a:xfrm>
          <a:prstGeom prst="rect">
            <a:avLst/>
          </a:prstGeom>
        </p:spPr>
      </p:pic>
    </p:spTree>
    <p:extLst>
      <p:ext uri="{BB962C8B-B14F-4D97-AF65-F5344CB8AC3E}">
        <p14:creationId xmlns:p14="http://schemas.microsoft.com/office/powerpoint/2010/main" val="3186016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m side + logo">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0B1C80A5-755A-4BDE-91E3-8DB14E5E623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Tree>
    <p:extLst>
      <p:ext uri="{BB962C8B-B14F-4D97-AF65-F5344CB8AC3E}">
        <p14:creationId xmlns:p14="http://schemas.microsoft.com/office/powerpoint/2010/main" val="313946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83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ste side">
    <p:spTree>
      <p:nvGrpSpPr>
        <p:cNvPr id="1" name=""/>
        <p:cNvGrpSpPr/>
        <p:nvPr/>
      </p:nvGrpSpPr>
      <p:grpSpPr>
        <a:xfrm>
          <a:off x="0" y="0"/>
          <a:ext cx="0" cy="0"/>
          <a:chOff x="0" y="0"/>
          <a:chExt cx="0" cy="0"/>
        </a:xfrm>
      </p:grpSpPr>
      <p:sp>
        <p:nvSpPr>
          <p:cNvPr id="32" name="Rektangel 31">
            <a:extLst>
              <a:ext uri="{FF2B5EF4-FFF2-40B4-BE49-F238E27FC236}">
                <a16:creationId xmlns:a16="http://schemas.microsoft.com/office/drawing/2014/main" id="{96C4D5B5-2B7F-4108-9FE0-22F29833AD7D}"/>
              </a:ext>
            </a:extLst>
          </p:cNvPr>
          <p:cNvSpPr/>
          <p:nvPr userDrawn="1"/>
        </p:nvSpPr>
        <p:spPr>
          <a:xfrm>
            <a:off x="0" y="0"/>
            <a:ext cx="9144000" cy="5143500"/>
          </a:xfrm>
          <a:prstGeom prst="rect">
            <a:avLst/>
          </a:prstGeom>
          <a:solidFill>
            <a:srgbClr val="004B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3" name="Billede 32" descr="Et billede, der indeholder tegning&#10;&#10;Automatisk genereret beskrivelse">
            <a:extLst>
              <a:ext uri="{FF2B5EF4-FFF2-40B4-BE49-F238E27FC236}">
                <a16:creationId xmlns:a16="http://schemas.microsoft.com/office/drawing/2014/main" id="{F37DBA59-8ACA-40A6-898D-2B68C94E8FB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660"/>
          <a:stretch/>
        </p:blipFill>
        <p:spPr>
          <a:xfrm>
            <a:off x="3275856" y="3250029"/>
            <a:ext cx="5868144" cy="1893471"/>
          </a:xfrm>
          <a:prstGeom prst="rect">
            <a:avLst/>
          </a:prstGeom>
        </p:spPr>
      </p:pic>
      <p:pic>
        <p:nvPicPr>
          <p:cNvPr id="10" name="Billede 9">
            <a:extLst>
              <a:ext uri="{FF2B5EF4-FFF2-40B4-BE49-F238E27FC236}">
                <a16:creationId xmlns:a16="http://schemas.microsoft.com/office/drawing/2014/main" id="{822FD0D6-1177-454D-8BF0-9B522D56A1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550404" y="1364882"/>
            <a:ext cx="725452" cy="725452"/>
          </a:xfrm>
          <a:prstGeom prst="rect">
            <a:avLst/>
          </a:prstGeom>
        </p:spPr>
      </p:pic>
    </p:spTree>
    <p:extLst>
      <p:ext uri="{BB962C8B-B14F-4D97-AF65-F5344CB8AC3E}">
        <p14:creationId xmlns:p14="http://schemas.microsoft.com/office/powerpoint/2010/main" val="77246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Titel 1"/>
          <p:cNvSpPr>
            <a:spLocks noGrp="1"/>
          </p:cNvSpPr>
          <p:nvPr>
            <p:ph type="title" hasCustomPrompt="1"/>
          </p:nvPr>
        </p:nvSpPr>
        <p:spPr>
          <a:xfrm>
            <a:off x="504000" y="699544"/>
            <a:ext cx="7886700" cy="353690"/>
          </a:xfrm>
          <a:prstGeom prst="rect">
            <a:avLst/>
          </a:prstGeom>
        </p:spPr>
        <p:txBody>
          <a:bodyPr lIns="0" tIns="0" rIns="0" bIns="0"/>
          <a:lstStyle>
            <a:lvl1pPr algn="l">
              <a:defRPr sz="3200" b="1" i="0">
                <a:solidFill>
                  <a:srgbClr val="8AC058"/>
                </a:solidFill>
                <a:latin typeface="Calibri" charset="0"/>
                <a:ea typeface="Calibri" charset="0"/>
                <a:cs typeface="Calibri" charset="0"/>
              </a:defRPr>
            </a:lvl1pPr>
          </a:lstStyle>
          <a:p>
            <a:r>
              <a:rPr lang="da-DK" dirty="0"/>
              <a:t>KLIK FOR AT REDIGERE I MASTER</a:t>
            </a:r>
          </a:p>
        </p:txBody>
      </p:sp>
      <p:sp>
        <p:nvSpPr>
          <p:cNvPr id="6" name="Pladsholder til tekst 13"/>
          <p:cNvSpPr>
            <a:spLocks noGrp="1"/>
          </p:cNvSpPr>
          <p:nvPr>
            <p:ph type="body" sz="quarter" idx="10"/>
          </p:nvPr>
        </p:nvSpPr>
        <p:spPr>
          <a:xfrm>
            <a:off x="504002" y="1708230"/>
            <a:ext cx="3899149" cy="3077766"/>
          </a:xfrm>
          <a:prstGeom prst="rect">
            <a:avLst/>
          </a:prstGeom>
        </p:spPr>
        <p:txBody>
          <a:bodyPr lIns="0" tIns="0" rIns="0" bIns="0"/>
          <a:lstStyle>
            <a:lvl1pPr marL="0" indent="0">
              <a:buFontTx/>
              <a:buNone/>
              <a:defRPr sz="1600" b="0" i="0">
                <a:solidFill>
                  <a:srgbClr val="00626F"/>
                </a:solidFill>
                <a:latin typeface="Calibri" charset="0"/>
                <a:ea typeface="Calibri" charset="0"/>
                <a:cs typeface="Calibri" charset="0"/>
              </a:defRPr>
            </a:lvl1pPr>
            <a:lvl2pPr marL="457178" indent="0">
              <a:buFontTx/>
              <a:buNone/>
              <a:defRPr/>
            </a:lvl2pPr>
            <a:lvl3pPr marL="914355" indent="0">
              <a:buFontTx/>
              <a:buNone/>
              <a:defRPr/>
            </a:lvl3pPr>
            <a:lvl4pPr marL="1371532" indent="0">
              <a:buFontTx/>
              <a:buNone/>
              <a:defRPr/>
            </a:lvl4pPr>
            <a:lvl5pPr marL="1828709" indent="0">
              <a:buFontTx/>
              <a:buNone/>
              <a:defRPr/>
            </a:lvl5pPr>
          </a:lstStyle>
          <a:p>
            <a:pPr lvl="0"/>
            <a:r>
              <a:rPr lang="da-DK" dirty="0"/>
              <a:t>Klik for at redigere i master</a:t>
            </a:r>
          </a:p>
        </p:txBody>
      </p:sp>
      <p:sp>
        <p:nvSpPr>
          <p:cNvPr id="7" name="Pladsholder til billede 6"/>
          <p:cNvSpPr>
            <a:spLocks noGrp="1"/>
          </p:cNvSpPr>
          <p:nvPr>
            <p:ph type="pic" sz="quarter" idx="11"/>
          </p:nvPr>
        </p:nvSpPr>
        <p:spPr>
          <a:xfrm>
            <a:off x="4896003" y="1708230"/>
            <a:ext cx="3711575" cy="3077766"/>
          </a:xfrm>
          <a:prstGeom prst="rect">
            <a:avLst/>
          </a:prstGeom>
        </p:spPr>
        <p:txBody>
          <a:bodyPr lIns="0" tIns="0" rIns="0" bIns="0"/>
          <a:lstStyle>
            <a:lvl1pPr marL="0" indent="0">
              <a:buNone/>
              <a:defRPr sz="1600" b="0" i="0">
                <a:solidFill>
                  <a:srgbClr val="006471"/>
                </a:solidFill>
                <a:latin typeface="Calibri" charset="0"/>
                <a:ea typeface="Calibri" charset="0"/>
                <a:cs typeface="Calibri" charset="0"/>
              </a:defRPr>
            </a:lvl1pPr>
          </a:lstStyle>
          <a:p>
            <a:endParaRPr lang="da-DK" dirty="0"/>
          </a:p>
        </p:txBody>
      </p:sp>
      <p:pic>
        <p:nvPicPr>
          <p:cNvPr id="8" name="Billede 7">
            <a:extLst>
              <a:ext uri="{FF2B5EF4-FFF2-40B4-BE49-F238E27FC236}">
                <a16:creationId xmlns:a16="http://schemas.microsoft.com/office/drawing/2014/main" id="{641BBA9A-8AEF-4CD8-848C-626A979F93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32953" y="329563"/>
            <a:ext cx="725452" cy="725452"/>
          </a:xfrm>
          <a:prstGeom prst="rect">
            <a:avLst/>
          </a:prstGeom>
        </p:spPr>
      </p:pic>
    </p:spTree>
    <p:extLst>
      <p:ext uri="{BB962C8B-B14F-4D97-AF65-F5344CB8AC3E}">
        <p14:creationId xmlns:p14="http://schemas.microsoft.com/office/powerpoint/2010/main" val="110769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400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Titel 1"/>
          <p:cNvSpPr>
            <a:spLocks noGrp="1"/>
          </p:cNvSpPr>
          <p:nvPr>
            <p:ph type="title" hasCustomPrompt="1"/>
          </p:nvPr>
        </p:nvSpPr>
        <p:spPr>
          <a:xfrm>
            <a:off x="504000" y="699544"/>
            <a:ext cx="7886700" cy="353690"/>
          </a:xfrm>
          <a:prstGeom prst="rect">
            <a:avLst/>
          </a:prstGeom>
        </p:spPr>
        <p:txBody>
          <a:bodyPr lIns="0" tIns="0" rIns="0" bIns="0"/>
          <a:lstStyle>
            <a:lvl1pPr algn="l">
              <a:defRPr sz="3200" b="1" i="0">
                <a:solidFill>
                  <a:srgbClr val="8AC058"/>
                </a:solidFill>
                <a:latin typeface="Calibri" charset="0"/>
                <a:ea typeface="Calibri" charset="0"/>
                <a:cs typeface="Calibri" charset="0"/>
              </a:defRPr>
            </a:lvl1pPr>
          </a:lstStyle>
          <a:p>
            <a:r>
              <a:rPr lang="da-DK" dirty="0"/>
              <a:t>KLIK FOR AT REDIGERE I MASTER</a:t>
            </a:r>
          </a:p>
        </p:txBody>
      </p:sp>
      <p:sp>
        <p:nvSpPr>
          <p:cNvPr id="6" name="Pladsholder til tekst 13"/>
          <p:cNvSpPr>
            <a:spLocks noGrp="1"/>
          </p:cNvSpPr>
          <p:nvPr>
            <p:ph type="body" sz="quarter" idx="10"/>
          </p:nvPr>
        </p:nvSpPr>
        <p:spPr>
          <a:xfrm>
            <a:off x="504002" y="1708230"/>
            <a:ext cx="3899149" cy="3077766"/>
          </a:xfrm>
          <a:prstGeom prst="rect">
            <a:avLst/>
          </a:prstGeom>
        </p:spPr>
        <p:txBody>
          <a:bodyPr lIns="0" tIns="0" rIns="0" bIns="0"/>
          <a:lstStyle>
            <a:lvl1pPr marL="0" indent="0">
              <a:buFontTx/>
              <a:buNone/>
              <a:defRPr sz="1600" b="0" i="0">
                <a:solidFill>
                  <a:srgbClr val="00626F"/>
                </a:solidFill>
                <a:latin typeface="Calibri" charset="0"/>
                <a:ea typeface="Calibri" charset="0"/>
                <a:cs typeface="Calibri" charset="0"/>
              </a:defRPr>
            </a:lvl1pPr>
            <a:lvl2pPr marL="457178" indent="0">
              <a:buFontTx/>
              <a:buNone/>
              <a:defRPr/>
            </a:lvl2pPr>
            <a:lvl3pPr marL="914355" indent="0">
              <a:buFontTx/>
              <a:buNone/>
              <a:defRPr/>
            </a:lvl3pPr>
            <a:lvl4pPr marL="1371532" indent="0">
              <a:buFontTx/>
              <a:buNone/>
              <a:defRPr/>
            </a:lvl4pPr>
            <a:lvl5pPr marL="1828709" indent="0">
              <a:buFontTx/>
              <a:buNone/>
              <a:defRPr/>
            </a:lvl5pPr>
          </a:lstStyle>
          <a:p>
            <a:pPr lvl="0"/>
            <a:r>
              <a:rPr lang="da-DK" dirty="0"/>
              <a:t>Klik for at redigere i master</a:t>
            </a:r>
          </a:p>
        </p:txBody>
      </p:sp>
      <p:sp>
        <p:nvSpPr>
          <p:cNvPr id="7" name="Pladsholder til billede 6"/>
          <p:cNvSpPr>
            <a:spLocks noGrp="1"/>
          </p:cNvSpPr>
          <p:nvPr>
            <p:ph type="pic" sz="quarter" idx="11"/>
          </p:nvPr>
        </p:nvSpPr>
        <p:spPr>
          <a:xfrm>
            <a:off x="4896003" y="1708230"/>
            <a:ext cx="3711575" cy="3077766"/>
          </a:xfrm>
          <a:prstGeom prst="rect">
            <a:avLst/>
          </a:prstGeom>
        </p:spPr>
        <p:txBody>
          <a:bodyPr lIns="0" tIns="0" rIns="0" bIns="0"/>
          <a:lstStyle>
            <a:lvl1pPr marL="0" indent="0">
              <a:buNone/>
              <a:defRPr sz="1600" b="0" i="0">
                <a:solidFill>
                  <a:srgbClr val="006471"/>
                </a:solidFill>
                <a:latin typeface="Calibri" charset="0"/>
                <a:ea typeface="Calibri" charset="0"/>
                <a:cs typeface="Calibri" charset="0"/>
              </a:defRPr>
            </a:lvl1pPr>
          </a:lstStyle>
          <a:p>
            <a:endParaRPr lang="da-DK" dirty="0"/>
          </a:p>
        </p:txBody>
      </p:sp>
      <p:pic>
        <p:nvPicPr>
          <p:cNvPr id="8" name="Billede 7">
            <a:extLst>
              <a:ext uri="{FF2B5EF4-FFF2-40B4-BE49-F238E27FC236}">
                <a16:creationId xmlns:a16="http://schemas.microsoft.com/office/drawing/2014/main" id="{641BBA9A-8AEF-4CD8-848C-626A979F93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32953" y="329563"/>
            <a:ext cx="725452" cy="725452"/>
          </a:xfrm>
          <a:prstGeom prst="rect">
            <a:avLst/>
          </a:prstGeom>
        </p:spPr>
      </p:pic>
    </p:spTree>
    <p:extLst>
      <p:ext uri="{BB962C8B-B14F-4D97-AF65-F5344CB8AC3E}">
        <p14:creationId xmlns:p14="http://schemas.microsoft.com/office/powerpoint/2010/main" val="155239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Titel 1"/>
          <p:cNvSpPr>
            <a:spLocks noGrp="1"/>
          </p:cNvSpPr>
          <p:nvPr>
            <p:ph type="title" hasCustomPrompt="1"/>
          </p:nvPr>
        </p:nvSpPr>
        <p:spPr>
          <a:xfrm>
            <a:off x="504000" y="699544"/>
            <a:ext cx="7886700" cy="353690"/>
          </a:xfrm>
          <a:prstGeom prst="rect">
            <a:avLst/>
          </a:prstGeom>
        </p:spPr>
        <p:txBody>
          <a:bodyPr lIns="0" tIns="0" rIns="0" bIns="0"/>
          <a:lstStyle>
            <a:lvl1pPr algn="l">
              <a:defRPr sz="3200" b="1" i="0">
                <a:solidFill>
                  <a:srgbClr val="8AC058"/>
                </a:solidFill>
                <a:latin typeface="Calibri" charset="0"/>
                <a:ea typeface="Calibri" charset="0"/>
                <a:cs typeface="Calibri" charset="0"/>
              </a:defRPr>
            </a:lvl1pPr>
          </a:lstStyle>
          <a:p>
            <a:r>
              <a:rPr lang="da-DK" dirty="0"/>
              <a:t>KLIK FOR AT REDIGERE I MASTER</a:t>
            </a:r>
          </a:p>
        </p:txBody>
      </p:sp>
      <p:sp>
        <p:nvSpPr>
          <p:cNvPr id="6" name="Pladsholder til tekst 13"/>
          <p:cNvSpPr>
            <a:spLocks noGrp="1"/>
          </p:cNvSpPr>
          <p:nvPr>
            <p:ph type="body" sz="quarter" idx="10"/>
          </p:nvPr>
        </p:nvSpPr>
        <p:spPr>
          <a:xfrm>
            <a:off x="504002" y="1708230"/>
            <a:ext cx="3899149" cy="3077766"/>
          </a:xfrm>
          <a:prstGeom prst="rect">
            <a:avLst/>
          </a:prstGeom>
        </p:spPr>
        <p:txBody>
          <a:bodyPr lIns="0" tIns="0" rIns="0" bIns="0"/>
          <a:lstStyle>
            <a:lvl1pPr marL="0" indent="0">
              <a:buFontTx/>
              <a:buNone/>
              <a:defRPr sz="1600" b="0" i="0">
                <a:solidFill>
                  <a:srgbClr val="00626F"/>
                </a:solidFill>
                <a:latin typeface="Calibri" charset="0"/>
                <a:ea typeface="Calibri" charset="0"/>
                <a:cs typeface="Calibri" charset="0"/>
              </a:defRPr>
            </a:lvl1pPr>
            <a:lvl2pPr marL="457178" indent="0">
              <a:buFontTx/>
              <a:buNone/>
              <a:defRPr/>
            </a:lvl2pPr>
            <a:lvl3pPr marL="914355" indent="0">
              <a:buFontTx/>
              <a:buNone/>
              <a:defRPr/>
            </a:lvl3pPr>
            <a:lvl4pPr marL="1371532" indent="0">
              <a:buFontTx/>
              <a:buNone/>
              <a:defRPr/>
            </a:lvl4pPr>
            <a:lvl5pPr marL="1828709" indent="0">
              <a:buFontTx/>
              <a:buNone/>
              <a:defRPr/>
            </a:lvl5pPr>
          </a:lstStyle>
          <a:p>
            <a:pPr lvl="0"/>
            <a:r>
              <a:rPr lang="da-DK" dirty="0"/>
              <a:t>Klik for at redigere i master</a:t>
            </a:r>
          </a:p>
        </p:txBody>
      </p:sp>
      <p:sp>
        <p:nvSpPr>
          <p:cNvPr id="7" name="Pladsholder til billede 6"/>
          <p:cNvSpPr>
            <a:spLocks noGrp="1"/>
          </p:cNvSpPr>
          <p:nvPr>
            <p:ph type="pic" sz="quarter" idx="11"/>
          </p:nvPr>
        </p:nvSpPr>
        <p:spPr>
          <a:xfrm>
            <a:off x="4896003" y="1708230"/>
            <a:ext cx="3711575" cy="3077766"/>
          </a:xfrm>
          <a:prstGeom prst="rect">
            <a:avLst/>
          </a:prstGeom>
        </p:spPr>
        <p:txBody>
          <a:bodyPr lIns="0" tIns="0" rIns="0" bIns="0"/>
          <a:lstStyle>
            <a:lvl1pPr marL="0" indent="0">
              <a:buNone/>
              <a:defRPr sz="1600" b="0" i="0">
                <a:solidFill>
                  <a:srgbClr val="006471"/>
                </a:solidFill>
                <a:latin typeface="Calibri" charset="0"/>
                <a:ea typeface="Calibri" charset="0"/>
                <a:cs typeface="Calibri" charset="0"/>
              </a:defRPr>
            </a:lvl1pPr>
          </a:lstStyle>
          <a:p>
            <a:endParaRPr lang="da-DK" dirty="0"/>
          </a:p>
        </p:txBody>
      </p:sp>
      <p:pic>
        <p:nvPicPr>
          <p:cNvPr id="8" name="Billede 7">
            <a:extLst>
              <a:ext uri="{FF2B5EF4-FFF2-40B4-BE49-F238E27FC236}">
                <a16:creationId xmlns:a16="http://schemas.microsoft.com/office/drawing/2014/main" id="{641BBA9A-8AEF-4CD8-848C-626A979F93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32953" y="329563"/>
            <a:ext cx="725452" cy="725452"/>
          </a:xfrm>
          <a:prstGeom prst="rect">
            <a:avLst/>
          </a:prstGeom>
        </p:spPr>
      </p:pic>
    </p:spTree>
    <p:extLst>
      <p:ext uri="{BB962C8B-B14F-4D97-AF65-F5344CB8AC3E}">
        <p14:creationId xmlns:p14="http://schemas.microsoft.com/office/powerpoint/2010/main" val="4141265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Pladsholder til titel 19">
            <a:extLst>
              <a:ext uri="{FF2B5EF4-FFF2-40B4-BE49-F238E27FC236}">
                <a16:creationId xmlns:a16="http://schemas.microsoft.com/office/drawing/2014/main" id="{C81FB53B-CEC9-4A24-91DE-62F94C8C473B}"/>
              </a:ext>
            </a:extLst>
          </p:cNvPr>
          <p:cNvSpPr>
            <a:spLocks noGrp="1"/>
          </p:cNvSpPr>
          <p:nvPr>
            <p:ph type="title"/>
          </p:nvPr>
        </p:nvSpPr>
        <p:spPr>
          <a:xfrm>
            <a:off x="429716" y="267494"/>
            <a:ext cx="8246740" cy="633735"/>
          </a:xfrm>
          <a:prstGeom prst="rect">
            <a:avLst/>
          </a:prstGeom>
        </p:spPr>
        <p:txBody>
          <a:bodyPr vert="horz" lIns="0" tIns="0" rIns="91440" bIns="45720" rtlCol="0" anchor="t">
            <a:normAutofit/>
          </a:bodyPr>
          <a:lstStyle/>
          <a:p>
            <a:r>
              <a:rPr lang="da-DK" dirty="0"/>
              <a:t>KLIK FOR AT REDIGERE</a:t>
            </a:r>
          </a:p>
        </p:txBody>
      </p:sp>
      <p:sp>
        <p:nvSpPr>
          <p:cNvPr id="21" name="Pladsholder til tekst 20">
            <a:extLst>
              <a:ext uri="{FF2B5EF4-FFF2-40B4-BE49-F238E27FC236}">
                <a16:creationId xmlns:a16="http://schemas.microsoft.com/office/drawing/2014/main" id="{EFA9CD28-91FC-4251-AE6B-1A721CCEA141}"/>
              </a:ext>
            </a:extLst>
          </p:cNvPr>
          <p:cNvSpPr>
            <a:spLocks noGrp="1"/>
          </p:cNvSpPr>
          <p:nvPr>
            <p:ph type="body" idx="1"/>
          </p:nvPr>
        </p:nvSpPr>
        <p:spPr>
          <a:xfrm>
            <a:off x="467544" y="1635646"/>
            <a:ext cx="8208912" cy="3096344"/>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Bullets grøn og runde</a:t>
            </a:r>
          </a:p>
        </p:txBody>
      </p:sp>
    </p:spTree>
    <p:extLst>
      <p:ext uri="{BB962C8B-B14F-4D97-AF65-F5344CB8AC3E}">
        <p14:creationId xmlns:p14="http://schemas.microsoft.com/office/powerpoint/2010/main" val="2292788207"/>
      </p:ext>
    </p:extLst>
  </p:cSld>
  <p:clrMap bg1="lt1" tx1="dk1" bg2="lt2" tx2="dk2" accent1="accent1" accent2="accent2" accent3="accent3" accent4="accent4" accent5="accent5" accent6="accent6" hlink="hlink" folHlink="folHlink"/>
  <p:sldLayoutIdLst>
    <p:sldLayoutId id="2147483657" r:id="rId1"/>
    <p:sldLayoutId id="2147483684" r:id="rId2"/>
    <p:sldLayoutId id="2147483682" r:id="rId3"/>
    <p:sldLayoutId id="2147483687" r:id="rId4"/>
    <p:sldLayoutId id="2147483664" r:id="rId5"/>
    <p:sldLayoutId id="2147483689" r:id="rId6"/>
    <p:sldLayoutId id="2147483688" r:id="rId7"/>
    <p:sldLayoutId id="2147483662" r:id="rId8"/>
    <p:sldLayoutId id="2147483690" r:id="rId9"/>
    <p:sldLayoutId id="2147483691" r:id="rId10"/>
    <p:sldLayoutId id="2147483692" r:id="rId11"/>
    <p:sldLayoutId id="2147483693" r:id="rId12"/>
  </p:sldLayoutIdLst>
  <p:txStyles>
    <p:titleStyle>
      <a:lvl1pPr algn="l" defTabSz="914400" rtl="0" eaLnBrk="1" latinLnBrk="0" hangingPunct="1">
        <a:spcBef>
          <a:spcPct val="0"/>
        </a:spcBef>
        <a:buNone/>
        <a:defRPr sz="3200" b="1" kern="1200">
          <a:solidFill>
            <a:srgbClr val="95C11E"/>
          </a:solidFill>
          <a:latin typeface="+mj-lt"/>
          <a:ea typeface="+mj-ea"/>
          <a:cs typeface="+mj-cs"/>
        </a:defRPr>
      </a:lvl1pPr>
    </p:titleStyle>
    <p:bodyStyle>
      <a:lvl1pPr marL="0" indent="0" algn="l" defTabSz="914400" rtl="0" eaLnBrk="1" latinLnBrk="0" hangingPunct="1">
        <a:spcBef>
          <a:spcPct val="20000"/>
        </a:spcBef>
        <a:buClr>
          <a:srgbClr val="95C11E"/>
        </a:buClr>
        <a:buFont typeface="Arial" panose="020B0604020202020204" pitchFamily="34" charset="0"/>
        <a:buNone/>
        <a:defRPr sz="1600" b="1" kern="1200">
          <a:solidFill>
            <a:srgbClr val="000000"/>
          </a:solidFill>
          <a:latin typeface="+mn-lt"/>
          <a:ea typeface="+mn-ea"/>
          <a:cs typeface="+mn-cs"/>
        </a:defRPr>
      </a:lvl1pPr>
      <a:lvl2pPr marL="742950" indent="-285750" algn="l" defTabSz="914400" rtl="0" eaLnBrk="1" latinLnBrk="0" hangingPunct="1">
        <a:spcBef>
          <a:spcPct val="20000"/>
        </a:spcBef>
        <a:buClr>
          <a:srgbClr val="95C11E"/>
        </a:buClr>
        <a:buFont typeface="Arial" panose="020B0604020202020204" pitchFamily="34" charset="0"/>
        <a:buChar char="•"/>
        <a:defRPr sz="1600" kern="1200">
          <a:solidFill>
            <a:srgbClr val="000000"/>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hyperlink" Target="mailto:vejpakke@itd.dk"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eur04.safelinks.protection.outlook.com/?url=https%3A%2F%2Fitd.dk%2Fvejpakken%2Fvejpakken%2Fudstationering-og-mindsteloen%2F&amp;data=04%7C01%7CCW%40itd.dk%7C8797a25b48a949064b1308d9bef8481a%7C5d98d2ea79a549cca6ed1620cd2820f2%7C1%7C0%7C637750795829822484%7CUnknown%7CTWFpbGZsb3d8eyJWIjoiMC4wLjAwMDAiLCJQIjoiV2luMzIiLCJBTiI6Ik1haWwiLCJXVCI6Mn0%3D%7C3000&amp;sdata=weTXsHTGIYxmwpf88hLJDjCpvzup6eoDlFty866eDDs%3D&amp;reserved=0"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microsoft.com/office/2017/06/relationships/model3d" Target="../media/model3d1.glb"/></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80.png"/><Relationship Id="rId5" Type="http://schemas.microsoft.com/office/2017/06/relationships/model3d" Target="../media/model3d1.glb"/><Relationship Id="rId4" Type="http://schemas.openxmlformats.org/officeDocument/2006/relationships/image" Target="../media/image79.pn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hyperlink" Target="mailto:vejpakke@itd.dk" TargetMode="External"/><Relationship Id="rId2" Type="http://schemas.openxmlformats.org/officeDocument/2006/relationships/notesSlide" Target="../notesSlides/notesSlide56.xml"/><Relationship Id="rId1" Type="http://schemas.openxmlformats.org/officeDocument/2006/relationships/slideLayout" Target="../slideLayouts/slideLayout9.xml"/><Relationship Id="rId5" Type="http://schemas.openxmlformats.org/officeDocument/2006/relationships/image" Target="../media/image9.jpeg"/><Relationship Id="rId4" Type="http://schemas.openxmlformats.org/officeDocument/2006/relationships/image" Target="../media/image8.png"/></Relationships>
</file>

<file path=ppt/slides/_rels/slide9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www.linkedin.com/company/itd---international-transport-denmark/" TargetMode="External"/><Relationship Id="rId1" Type="http://schemas.openxmlformats.org/officeDocument/2006/relationships/slideLayout" Target="../slideLayouts/slideLayout8.xml"/><Relationship Id="rId5" Type="http://schemas.openxmlformats.org/officeDocument/2006/relationships/image" Target="../media/image82.png"/><Relationship Id="rId4" Type="http://schemas.openxmlformats.org/officeDocument/2006/relationships/hyperlink" Target="http://www.facebook.com/itd.brancheorganis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Et billede, der indeholder udendørs, vej, motorvej, går&#10;&#10;Automatisk genereret beskrivelse">
            <a:extLst>
              <a:ext uri="{FF2B5EF4-FFF2-40B4-BE49-F238E27FC236}">
                <a16:creationId xmlns:a16="http://schemas.microsoft.com/office/drawing/2014/main" id="{FA89629F-BBF8-4F47-B29B-3B9B65E61C7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514" y="-67670"/>
            <a:ext cx="9180514" cy="5211170"/>
          </a:xfrm>
          <a:prstGeom prst="rect">
            <a:avLst/>
          </a:prstGeom>
        </p:spPr>
      </p:pic>
      <p:sp>
        <p:nvSpPr>
          <p:cNvPr id="4" name="Tekstfelt 3">
            <a:extLst>
              <a:ext uri="{FF2B5EF4-FFF2-40B4-BE49-F238E27FC236}">
                <a16:creationId xmlns:a16="http://schemas.microsoft.com/office/drawing/2014/main" id="{EBDAF4E0-9A93-40EB-BA8B-AE9D643C0A1A}"/>
              </a:ext>
            </a:extLst>
          </p:cNvPr>
          <p:cNvSpPr txBox="1"/>
          <p:nvPr/>
        </p:nvSpPr>
        <p:spPr>
          <a:xfrm>
            <a:off x="1798162" y="3841112"/>
            <a:ext cx="6464112" cy="848950"/>
          </a:xfrm>
          <a:prstGeom prst="rect">
            <a:avLst/>
          </a:prstGeom>
          <a:noFill/>
        </p:spPr>
        <p:txBody>
          <a:bodyPr wrap="square" lIns="0" tIns="0" rIns="0" bIns="0" rtlCol="0">
            <a:spAutoFit/>
          </a:bodyPr>
          <a:lstStyle/>
          <a:p>
            <a:pPr defTabSz="914355">
              <a:lnSpc>
                <a:spcPts val="3300"/>
              </a:lnSpc>
              <a:defRPr/>
            </a:pPr>
            <a:r>
              <a:rPr lang="en-US" sz="3200" b="1" dirty="0" err="1">
                <a:solidFill>
                  <a:prstClr val="white"/>
                </a:solidFill>
                <a:ea typeface="Calibri" charset="0"/>
                <a:cs typeface="Calibri Light" panose="020F0302020204030204" pitchFamily="34" charset="0"/>
              </a:rPr>
              <a:t>Informationsmøde</a:t>
            </a:r>
            <a:r>
              <a:rPr lang="en-US" sz="3200" b="1" dirty="0">
                <a:solidFill>
                  <a:prstClr val="white"/>
                </a:solidFill>
                <a:ea typeface="Calibri" charset="0"/>
                <a:cs typeface="Calibri Light" panose="020F0302020204030204" pitchFamily="34" charset="0"/>
              </a:rPr>
              <a:t> om </a:t>
            </a:r>
            <a:r>
              <a:rPr lang="en-US" sz="3200" b="1" dirty="0" err="1">
                <a:solidFill>
                  <a:prstClr val="white"/>
                </a:solidFill>
                <a:ea typeface="Calibri" charset="0"/>
                <a:cs typeface="Calibri Light" panose="020F0302020204030204" pitchFamily="34" charset="0"/>
              </a:rPr>
              <a:t>Vejpakken</a:t>
            </a:r>
            <a:r>
              <a:rPr lang="en-US" sz="3200" b="1" dirty="0">
                <a:solidFill>
                  <a:prstClr val="white"/>
                </a:solidFill>
                <a:ea typeface="Calibri" charset="0"/>
                <a:cs typeface="Calibri Light" panose="020F0302020204030204" pitchFamily="34" charset="0"/>
              </a:rPr>
              <a:t> </a:t>
            </a:r>
          </a:p>
          <a:p>
            <a:pPr defTabSz="914355">
              <a:lnSpc>
                <a:spcPts val="3300"/>
              </a:lnSpc>
              <a:defRPr/>
            </a:pPr>
            <a:r>
              <a:rPr lang="en-US" sz="3200" b="1" dirty="0">
                <a:solidFill>
                  <a:prstClr val="white"/>
                </a:solidFill>
                <a:ea typeface="Calibri" charset="0"/>
                <a:cs typeface="Calibri Light" panose="020F0302020204030204" pitchFamily="34" charset="0"/>
              </a:rPr>
              <a:t>21. </a:t>
            </a:r>
            <a:r>
              <a:rPr lang="en-US" sz="3200" b="1" dirty="0" err="1">
                <a:solidFill>
                  <a:prstClr val="white"/>
                </a:solidFill>
                <a:ea typeface="Calibri" charset="0"/>
                <a:cs typeface="Calibri Light" panose="020F0302020204030204" pitchFamily="34" charset="0"/>
              </a:rPr>
              <a:t>januar</a:t>
            </a:r>
            <a:r>
              <a:rPr lang="en-US" sz="3200" b="1" dirty="0">
                <a:solidFill>
                  <a:prstClr val="white"/>
                </a:solidFill>
                <a:ea typeface="Calibri" charset="0"/>
                <a:cs typeface="Calibri Light" panose="020F0302020204030204" pitchFamily="34" charset="0"/>
              </a:rPr>
              <a:t> 2022</a:t>
            </a:r>
          </a:p>
        </p:txBody>
      </p:sp>
      <p:pic>
        <p:nvPicPr>
          <p:cNvPr id="7" name="Billede 6">
            <a:extLst>
              <a:ext uri="{FF2B5EF4-FFF2-40B4-BE49-F238E27FC236}">
                <a16:creationId xmlns:a16="http://schemas.microsoft.com/office/drawing/2014/main" id="{BC65BB6B-FA6C-450D-8CEB-03FB4837FCD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9106" b="-28972"/>
          <a:stretch/>
        </p:blipFill>
        <p:spPr>
          <a:xfrm>
            <a:off x="-18254" y="3628959"/>
            <a:ext cx="1516101" cy="1514542"/>
          </a:xfrm>
          <a:prstGeom prst="rect">
            <a:avLst/>
          </a:prstGeom>
        </p:spPr>
      </p:pic>
    </p:spTree>
    <p:extLst>
      <p:ext uri="{BB962C8B-B14F-4D97-AF65-F5344CB8AC3E}">
        <p14:creationId xmlns:p14="http://schemas.microsoft.com/office/powerpoint/2010/main" val="4021589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2" y="1708231"/>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913" lvl="1" indent="-285736">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305480" y="699544"/>
            <a:ext cx="7886700" cy="353690"/>
          </a:xfrm>
        </p:spPr>
        <p:txBody>
          <a:bodyPr>
            <a:noAutofit/>
          </a:bodyPr>
          <a:lstStyle/>
          <a:p>
            <a:r>
              <a:rPr lang="da-DK" sz="3150" dirty="0"/>
              <a:t>PROGRAM </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2" y="1563854"/>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783">
              <a:defRPr/>
            </a:pPr>
            <a:r>
              <a:rPr lang="da-DK" sz="1350" dirty="0">
                <a:solidFill>
                  <a:schemeClr val="tx1"/>
                </a:solidFill>
                <a:latin typeface="Calibri" panose="020F0502020204030204" pitchFamily="34" charset="0"/>
                <a:cs typeface="Calibri" panose="020F0502020204030204" pitchFamily="34" charset="0"/>
              </a:rPr>
              <a:t>8.00-8.10: Velkomst og introduktion til dagen</a:t>
            </a:r>
          </a:p>
          <a:p>
            <a:pPr defTabSz="685783">
              <a:defRPr/>
            </a:pPr>
            <a:r>
              <a:rPr lang="da-DK" sz="1350" dirty="0">
                <a:solidFill>
                  <a:schemeClr val="tx1"/>
                </a:solidFill>
                <a:latin typeface="Calibri" panose="020F0502020204030204" pitchFamily="34" charset="0"/>
                <a:cs typeface="Calibri" panose="020F0502020204030204" pitchFamily="34" charset="0"/>
              </a:rPr>
              <a:t>8.10-8.50: Kort status på Vejpakken og gennemgang af udstationeringsreglerne</a:t>
            </a:r>
          </a:p>
          <a:p>
            <a:pPr defTabSz="685783">
              <a:defRPr/>
            </a:pPr>
            <a:r>
              <a:rPr lang="da-DK" sz="1350" dirty="0">
                <a:solidFill>
                  <a:schemeClr val="tx1"/>
                </a:solidFill>
                <a:latin typeface="Calibri" panose="020F0502020204030204" pitchFamily="34" charset="0"/>
                <a:cs typeface="Calibri" panose="020F0502020204030204" pitchFamily="34" charset="0"/>
              </a:rPr>
              <a:t>8.50-9.20: Præsentation af IMI-registret, samt eksempler på hvad der skal registerets</a:t>
            </a:r>
          </a:p>
          <a:p>
            <a:pPr defTabSz="685783">
              <a:defRPr/>
            </a:pPr>
            <a:r>
              <a:rPr lang="da-DK" sz="1350" dirty="0">
                <a:solidFill>
                  <a:schemeClr val="tx1"/>
                </a:solidFill>
                <a:latin typeface="Calibri" panose="020F0502020204030204" pitchFamily="34" charset="0"/>
                <a:cs typeface="Calibri" panose="020F0502020204030204" pitchFamily="34" charset="0"/>
              </a:rPr>
              <a:t>9.20-9.45: De nye etableringsregler herunder return to home</a:t>
            </a:r>
          </a:p>
          <a:p>
            <a:pPr defTabSz="685783">
              <a:defRPr/>
            </a:pPr>
            <a:r>
              <a:rPr lang="da-DK" sz="1350">
                <a:solidFill>
                  <a:schemeClr val="tx1"/>
                </a:solidFill>
                <a:latin typeface="Calibri" panose="020F0502020204030204" pitchFamily="34" charset="0"/>
                <a:cs typeface="Calibri" panose="020F0502020204030204" pitchFamily="34" charset="0"/>
              </a:rPr>
              <a:t>9.45-10.00</a:t>
            </a:r>
            <a:r>
              <a:rPr lang="da-DK" sz="1350" dirty="0">
                <a:solidFill>
                  <a:schemeClr val="tx1"/>
                </a:solidFill>
                <a:latin typeface="Calibri" panose="020F0502020204030204" pitchFamily="34" charset="0"/>
                <a:cs typeface="Calibri" panose="020F0502020204030204" pitchFamily="34" charset="0"/>
              </a:rPr>
              <a:t>: Spørgsmål</a:t>
            </a:r>
          </a:p>
          <a:p>
            <a:pPr defTabSz="685783">
              <a:defRPr/>
            </a:pPr>
            <a:r>
              <a:rPr lang="da-DK" sz="1350" dirty="0">
                <a:solidFill>
                  <a:schemeClr val="tx1"/>
                </a:solidFill>
                <a:latin typeface="Calibri" panose="020F0502020204030204" pitchFamily="34" charset="0"/>
                <a:cs typeface="Calibri" panose="020F0502020204030204" pitchFamily="34" charset="0"/>
              </a:rPr>
              <a:t>Spørgsmål kan desuden stilles på:</a:t>
            </a:r>
          </a:p>
          <a:p>
            <a:pPr defTabSz="685783">
              <a:defRPr/>
            </a:pPr>
            <a:r>
              <a:rPr lang="da-DK" sz="1350" dirty="0">
                <a:solidFill>
                  <a:prstClr val="black"/>
                </a:solidFill>
                <a:latin typeface="Calibri" panose="020F0502020204030204" pitchFamily="34" charset="0"/>
                <a:ea typeface="+mn-ea"/>
                <a:cs typeface="Calibri" panose="020F0502020204030204" pitchFamily="34" charset="0"/>
                <a:hlinkClick r:id="rId3">
                  <a:extLst>
                    <a:ext uri="{A12FA001-AC4F-418D-AE19-62706E023703}">
                      <ahyp:hlinkClr xmlns:ahyp="http://schemas.microsoft.com/office/drawing/2018/hyperlinkcolor" val="tx"/>
                    </a:ext>
                  </a:extLst>
                </a:hlinkClick>
              </a:rPr>
              <a:t>vejpakke@itd.dk</a:t>
            </a:r>
            <a:endParaRPr lang="da-DK" sz="1350" dirty="0">
              <a:solidFill>
                <a:schemeClr val="tx1"/>
              </a:solidFill>
              <a:latin typeface="Calibri" panose="020F0502020204030204" pitchFamily="34" charset="0"/>
              <a:cs typeface="Calibri" panose="020F0502020204030204" pitchFamily="34" charset="0"/>
            </a:endParaRPr>
          </a:p>
          <a:p>
            <a:pPr defTabSz="685783">
              <a:defRPr/>
            </a:pPr>
            <a:endParaRPr lang="da-DK" sz="1350" dirty="0">
              <a:solidFill>
                <a:schemeClr val="tx1"/>
              </a:solidFill>
              <a:latin typeface="Calibri" panose="020F0502020204030204" pitchFamily="34" charset="0"/>
              <a:cs typeface="Calibri" panose="020F0502020204030204" pitchFamily="34" charset="0"/>
            </a:endParaRPr>
          </a:p>
          <a:p>
            <a:pPr defTabSz="685783">
              <a:defRPr/>
            </a:pPr>
            <a:endParaRPr lang="da-DK" sz="1200" dirty="0">
              <a:solidFill>
                <a:schemeClr val="tx1"/>
              </a:solidFill>
              <a:latin typeface="Calibri" panose="020F0502020204030204" pitchFamily="34" charset="0"/>
              <a:cs typeface="Calibri" panose="020F0502020204030204" pitchFamily="34" charset="0"/>
            </a:endParaRPr>
          </a:p>
          <a:p>
            <a:pPr defTabSz="685783">
              <a:defRPr/>
            </a:pPr>
            <a:endParaRPr lang="da-DK" sz="1500" dirty="0">
              <a:solidFill>
                <a:schemeClr val="tx1"/>
              </a:solidFill>
              <a:latin typeface="Calibri" panose="020F0502020204030204" pitchFamily="34" charset="0"/>
              <a:cs typeface="Calibri" panose="020F0502020204030204" pitchFamily="34" charset="0"/>
            </a:endParaRPr>
          </a:p>
          <a:p>
            <a:pPr marL="742913" lvl="1" indent="-285736" defTabSz="685783">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 name="Picture 2" descr="Europe on the Move: Commission completes its agenda for safe, clean and  connected mobility">
            <a:extLst>
              <a:ext uri="{FF2B5EF4-FFF2-40B4-BE49-F238E27FC236}">
                <a16:creationId xmlns:a16="http://schemas.microsoft.com/office/drawing/2014/main" id="{8294CDC0-EC7C-4DAF-961A-ED40F84D389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13727" y="2496832"/>
            <a:ext cx="3631181" cy="204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267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606"/>
            <a:ext cx="9144000" cy="5136894"/>
          </a:xfrm>
          <a:prstGeom prst="rect">
            <a:avLst/>
          </a:prstGeom>
        </p:spPr>
      </p:pic>
      <p:sp>
        <p:nvSpPr>
          <p:cNvPr id="3" name="Tekstfelt 2"/>
          <p:cNvSpPr txBox="1"/>
          <p:nvPr/>
        </p:nvSpPr>
        <p:spPr>
          <a:xfrm>
            <a:off x="3169734" y="1162250"/>
            <a:ext cx="5854391" cy="2308324"/>
          </a:xfrm>
          <a:prstGeom prst="rect">
            <a:avLst/>
          </a:prstGeom>
          <a:solidFill>
            <a:srgbClr val="002060">
              <a:alpha val="69804"/>
            </a:srgbClr>
          </a:solidFill>
        </p:spPr>
        <p:txBody>
          <a:bodyPr wrap="square" rtlCol="0">
            <a:spAutoFit/>
          </a:bodyPr>
          <a:lstStyle/>
          <a:p>
            <a:pPr marL="257175" indent="-257175">
              <a:buFont typeface="Arial" panose="020B0604020202020204" pitchFamily="34" charset="0"/>
              <a:buChar char="•"/>
            </a:pPr>
            <a:r>
              <a:rPr lang="da-DK" b="1" dirty="0">
                <a:solidFill>
                  <a:schemeClr val="bg1"/>
                </a:solidFill>
              </a:rPr>
              <a:t>Køre- og hviletid / kontrolapparat (20/8 2020)</a:t>
            </a:r>
          </a:p>
          <a:p>
            <a:endParaRPr lang="da-DK" b="1" dirty="0">
              <a:solidFill>
                <a:schemeClr val="bg1"/>
              </a:solidFill>
            </a:endParaRPr>
          </a:p>
          <a:p>
            <a:pPr marL="257175" indent="-257175">
              <a:buFont typeface="Arial" panose="020B0604020202020204" pitchFamily="34" charset="0"/>
              <a:buChar char="•"/>
            </a:pPr>
            <a:r>
              <a:rPr lang="da-DK" b="1" dirty="0">
                <a:solidFill>
                  <a:schemeClr val="bg1"/>
                </a:solidFill>
              </a:rPr>
              <a:t>Udstationering (2/2 2022)</a:t>
            </a:r>
          </a:p>
          <a:p>
            <a:endParaRPr lang="da-DK" b="1" dirty="0">
              <a:solidFill>
                <a:schemeClr val="bg1"/>
              </a:solidFill>
            </a:endParaRPr>
          </a:p>
          <a:p>
            <a:pPr marL="257175" indent="-257175">
              <a:buFont typeface="Arial" panose="020B0604020202020204" pitchFamily="34" charset="0"/>
              <a:buChar char="•"/>
            </a:pPr>
            <a:r>
              <a:rPr lang="da-DK" b="1" dirty="0">
                <a:solidFill>
                  <a:schemeClr val="bg1"/>
                </a:solidFill>
              </a:rPr>
              <a:t>Adgang til markedet / </a:t>
            </a:r>
            <a:r>
              <a:rPr lang="da-DK" b="1" dirty="0" err="1">
                <a:solidFill>
                  <a:schemeClr val="bg1"/>
                </a:solidFill>
              </a:rPr>
              <a:t>Cabotage</a:t>
            </a:r>
            <a:r>
              <a:rPr lang="da-DK" b="1" dirty="0">
                <a:solidFill>
                  <a:schemeClr val="bg1"/>
                </a:solidFill>
              </a:rPr>
              <a:t>/ 21/2 2022)</a:t>
            </a:r>
          </a:p>
          <a:p>
            <a:pPr marL="257175" indent="-257175">
              <a:buFont typeface="Arial" panose="020B0604020202020204" pitchFamily="34" charset="0"/>
              <a:buChar char="•"/>
            </a:pPr>
            <a:endParaRPr lang="da-DK" b="1" dirty="0">
              <a:solidFill>
                <a:schemeClr val="bg1"/>
              </a:solidFill>
            </a:endParaRPr>
          </a:p>
          <a:p>
            <a:pPr marL="257175" indent="-257175">
              <a:buFont typeface="Arial" panose="020B0604020202020204" pitchFamily="34" charset="0"/>
              <a:buChar char="•"/>
            </a:pPr>
            <a:r>
              <a:rPr lang="da-DK" b="1" dirty="0" err="1">
                <a:solidFill>
                  <a:schemeClr val="bg1"/>
                </a:solidFill>
              </a:rPr>
              <a:t>eFTI</a:t>
            </a:r>
            <a:r>
              <a:rPr lang="da-DK" b="1" dirty="0">
                <a:solidFill>
                  <a:schemeClr val="bg1"/>
                </a:solidFill>
              </a:rPr>
              <a:t>-forordning, digitalisering af dokumenter (21/8 2024)</a:t>
            </a:r>
            <a:br>
              <a:rPr lang="da-DK" b="1" dirty="0">
                <a:solidFill>
                  <a:schemeClr val="bg1"/>
                </a:solidFill>
              </a:rPr>
            </a:br>
            <a:endParaRPr lang="da-DK" b="1" dirty="0">
              <a:solidFill>
                <a:schemeClr val="bg1"/>
              </a:solidFill>
            </a:endParaRPr>
          </a:p>
        </p:txBody>
      </p:sp>
    </p:spTree>
    <p:extLst>
      <p:ext uri="{BB962C8B-B14F-4D97-AF65-F5344CB8AC3E}">
        <p14:creationId xmlns:p14="http://schemas.microsoft.com/office/powerpoint/2010/main" val="2141412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Et billede, der indeholder udendørs, vej, motorvej, går&#10;&#10;Automatisk genereret beskrivelse">
            <a:extLst>
              <a:ext uri="{FF2B5EF4-FFF2-40B4-BE49-F238E27FC236}">
                <a16:creationId xmlns:a16="http://schemas.microsoft.com/office/drawing/2014/main" id="{FA89629F-BBF8-4F47-B29B-3B9B65E61C7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514" y="-67670"/>
            <a:ext cx="9180514" cy="5211170"/>
          </a:xfrm>
          <a:prstGeom prst="rect">
            <a:avLst/>
          </a:prstGeom>
        </p:spPr>
      </p:pic>
      <p:sp>
        <p:nvSpPr>
          <p:cNvPr id="4" name="Tekstfelt 3">
            <a:extLst>
              <a:ext uri="{FF2B5EF4-FFF2-40B4-BE49-F238E27FC236}">
                <a16:creationId xmlns:a16="http://schemas.microsoft.com/office/drawing/2014/main" id="{EBDAF4E0-9A93-40EB-BA8B-AE9D643C0A1A}"/>
              </a:ext>
            </a:extLst>
          </p:cNvPr>
          <p:cNvSpPr txBox="1"/>
          <p:nvPr/>
        </p:nvSpPr>
        <p:spPr>
          <a:xfrm>
            <a:off x="1798162" y="3841112"/>
            <a:ext cx="6464112" cy="848950"/>
          </a:xfrm>
          <a:prstGeom prst="rect">
            <a:avLst/>
          </a:prstGeom>
          <a:noFill/>
        </p:spPr>
        <p:txBody>
          <a:bodyPr wrap="square" lIns="0" tIns="0" rIns="0" bIns="0" rtlCol="0">
            <a:spAutoFit/>
          </a:bodyPr>
          <a:lstStyle/>
          <a:p>
            <a:pPr defTabSz="914355">
              <a:lnSpc>
                <a:spcPts val="3300"/>
              </a:lnSpc>
              <a:defRPr/>
            </a:pPr>
            <a:r>
              <a:rPr lang="en-US" sz="3200" b="1" dirty="0">
                <a:solidFill>
                  <a:prstClr val="white"/>
                </a:solidFill>
                <a:ea typeface="Calibri" charset="0"/>
                <a:cs typeface="Calibri Light" panose="020F0302020204030204" pitchFamily="34" charset="0"/>
              </a:rPr>
              <a:t>STATUS FOR VEJPAKKEN OG UDSTATIONERINGSREGLERNE</a:t>
            </a:r>
          </a:p>
        </p:txBody>
      </p:sp>
      <p:pic>
        <p:nvPicPr>
          <p:cNvPr id="7" name="Billede 6">
            <a:extLst>
              <a:ext uri="{FF2B5EF4-FFF2-40B4-BE49-F238E27FC236}">
                <a16:creationId xmlns:a16="http://schemas.microsoft.com/office/drawing/2014/main" id="{BC65BB6B-FA6C-450D-8CEB-03FB4837FCD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9106" b="-28972"/>
          <a:stretch/>
        </p:blipFill>
        <p:spPr>
          <a:xfrm>
            <a:off x="-18254" y="3628959"/>
            <a:ext cx="1516101" cy="1514542"/>
          </a:xfrm>
          <a:prstGeom prst="rect">
            <a:avLst/>
          </a:prstGeom>
        </p:spPr>
      </p:pic>
    </p:spTree>
    <p:extLst>
      <p:ext uri="{BB962C8B-B14F-4D97-AF65-F5344CB8AC3E}">
        <p14:creationId xmlns:p14="http://schemas.microsoft.com/office/powerpoint/2010/main" val="1374629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STATUS FOR IMPLEMENTERING AF VEJPAKKEN</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491630"/>
            <a:ext cx="4067999" cy="318927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350" dirty="0">
                <a:solidFill>
                  <a:schemeClr val="tx1"/>
                </a:solidFill>
                <a:latin typeface="Calibri" panose="020F0502020204030204" pitchFamily="34" charset="0"/>
                <a:cs typeface="Calibri" panose="020F0502020204030204" pitchFamily="34" charset="0"/>
              </a:rPr>
              <a:t>Fra februar 2022 vil Vejpakkens regler om </a:t>
            </a:r>
            <a:r>
              <a:rPr lang="da-DK" sz="1350" dirty="0" err="1">
                <a:solidFill>
                  <a:schemeClr val="tx1"/>
                </a:solidFill>
                <a:latin typeface="Calibri" panose="020F0502020204030204" pitchFamily="34" charset="0"/>
                <a:cs typeface="Calibri" panose="020F0502020204030204" pitchFamily="34" charset="0"/>
              </a:rPr>
              <a:t>cabotage</a:t>
            </a:r>
            <a:r>
              <a:rPr lang="da-DK" sz="1350" dirty="0">
                <a:solidFill>
                  <a:schemeClr val="tx1"/>
                </a:solidFill>
                <a:latin typeface="Calibri" panose="020F0502020204030204" pitchFamily="34" charset="0"/>
                <a:cs typeface="Calibri" panose="020F0502020204030204" pitchFamily="34" charset="0"/>
              </a:rPr>
              <a:t>, udstationering, arbejdstid og varebiler være gældende.</a:t>
            </a:r>
          </a:p>
          <a:p>
            <a:pPr defTabSz="685766">
              <a:defRPr/>
            </a:pPr>
            <a:endParaRPr lang="da-DK" sz="1350" dirty="0">
              <a:solidFill>
                <a:schemeClr val="tx1"/>
              </a:solidFill>
              <a:latin typeface="Calibri" panose="020F0502020204030204" pitchFamily="34" charset="0"/>
              <a:cs typeface="Calibri" panose="020F0502020204030204" pitchFamily="34" charset="0"/>
            </a:endParaRPr>
          </a:p>
          <a:p>
            <a:pPr defTabSz="685766">
              <a:defRPr/>
            </a:pPr>
            <a:r>
              <a:rPr lang="da-DK" sz="1350" dirty="0">
                <a:solidFill>
                  <a:schemeClr val="tx1"/>
                </a:solidFill>
                <a:latin typeface="Calibri" panose="020F0502020204030204" pitchFamily="34" charset="0"/>
                <a:cs typeface="Calibri" panose="020F0502020204030204" pitchFamily="34" charset="0"/>
              </a:rPr>
              <a:t>Noget af Vejpakken skal implementeres ved lov, mens andre deler af pakken ikke kræver lovændringer. </a:t>
            </a:r>
          </a:p>
          <a:p>
            <a:pPr defTabSz="685766">
              <a:defRPr/>
            </a:pPr>
            <a:endParaRPr lang="da-DK" sz="1350" dirty="0">
              <a:solidFill>
                <a:schemeClr val="tx1"/>
              </a:solidFill>
              <a:latin typeface="Calibri" panose="020F0502020204030204" pitchFamily="34" charset="0"/>
              <a:cs typeface="Calibri" panose="020F0502020204030204" pitchFamily="34" charset="0"/>
            </a:endParaRPr>
          </a:p>
          <a:p>
            <a:pPr defTabSz="685766">
              <a:defRPr/>
            </a:pPr>
            <a:r>
              <a:rPr lang="da-DK" sz="1350" dirty="0">
                <a:solidFill>
                  <a:schemeClr val="tx1"/>
                </a:solidFill>
                <a:latin typeface="Calibri" panose="020F0502020204030204" pitchFamily="34" charset="0"/>
                <a:cs typeface="Calibri" panose="020F0502020204030204" pitchFamily="34" charset="0"/>
              </a:rPr>
              <a:t>Her er der i stedet brug for vejledninger mv.</a:t>
            </a:r>
          </a:p>
          <a:p>
            <a:pPr defTabSz="685766">
              <a:defRPr/>
            </a:pPr>
            <a:endParaRPr lang="da-DK" sz="1350" dirty="0">
              <a:solidFill>
                <a:schemeClr val="tx1"/>
              </a:solidFill>
              <a:latin typeface="Calibri" panose="020F0502020204030204" pitchFamily="34" charset="0"/>
              <a:cs typeface="Calibri" panose="020F0502020204030204" pitchFamily="34" charset="0"/>
            </a:endParaRPr>
          </a:p>
          <a:p>
            <a:pPr defTabSz="685766">
              <a:defRPr/>
            </a:pPr>
            <a:r>
              <a:rPr lang="da-DK" sz="1350" dirty="0">
                <a:solidFill>
                  <a:schemeClr val="tx1"/>
                </a:solidFill>
                <a:latin typeface="Calibri" panose="020F0502020204030204" pitchFamily="34" charset="0"/>
                <a:cs typeface="Calibri" panose="020F0502020204030204" pitchFamily="34" charset="0"/>
              </a:rPr>
              <a:t>Der er fremsat et lovforslag i Folketinget, men vi afventer samtidig myndighedernes fortolkning af reglerne.</a:t>
            </a:r>
          </a:p>
          <a:p>
            <a:pPr defTabSz="685766">
              <a:defRPr/>
            </a:pPr>
            <a:endParaRPr lang="da-DK" sz="1350" dirty="0">
              <a:solidFill>
                <a:schemeClr val="tx1"/>
              </a:solidFill>
              <a:latin typeface="Calibri" panose="020F0502020204030204" pitchFamily="34" charset="0"/>
              <a:cs typeface="Calibri" panose="020F0502020204030204" pitchFamily="34" charset="0"/>
            </a:endParaRPr>
          </a:p>
          <a:p>
            <a:pPr defTabSz="685766">
              <a:defRPr/>
            </a:pPr>
            <a:r>
              <a:rPr lang="da-DK" sz="1350" dirty="0">
                <a:solidFill>
                  <a:schemeClr val="tx1"/>
                </a:solidFill>
                <a:latin typeface="Calibri" panose="020F0502020204030204" pitchFamily="34" charset="0"/>
                <a:cs typeface="Calibri" panose="020F0502020204030204" pitchFamily="34" charset="0"/>
              </a:rPr>
              <a:t>Det er på nuværende tidspunkt ikke klart, hvordan en række af reglerne vil blive administreret og håndhævet, men vi ved allerede en del.</a:t>
            </a: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7" name="Picture 2" descr="Færdselsstyrelsen">
            <a:extLst>
              <a:ext uri="{FF2B5EF4-FFF2-40B4-BE49-F238E27FC236}">
                <a16:creationId xmlns:a16="http://schemas.microsoft.com/office/drawing/2014/main" id="{37B60E88-4F09-48BA-A5F2-F28E3843CDE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03930" y="1770854"/>
            <a:ext cx="2900918" cy="10050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NHC &amp;amp; NJCM Contribute to European Commission for Rule of Law Report">
            <a:extLst>
              <a:ext uri="{FF2B5EF4-FFF2-40B4-BE49-F238E27FC236}">
                <a16:creationId xmlns:a16="http://schemas.microsoft.com/office/drawing/2014/main" id="{183B16DD-96DF-4F92-A72F-7B84633AC5F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31569" y="2901158"/>
            <a:ext cx="2708430" cy="1800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414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LOVFORSLAG OM VEJPAKKEN</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491630"/>
            <a:ext cx="4067999" cy="3189277"/>
          </a:xfrm>
          <a:prstGeom prst="rect">
            <a:avLst/>
          </a:prstGeom>
        </p:spPr>
        <p:txBody>
          <a:bodyPr vert="horz" lIns="0" tIns="0" rIns="0" bIns="0" rtlCol="0">
            <a:normAutofit fontScale="925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350" dirty="0">
                <a:solidFill>
                  <a:schemeClr val="tx1"/>
                </a:solidFill>
                <a:latin typeface="Calibri" panose="020F0502020204030204" pitchFamily="34" charset="0"/>
                <a:cs typeface="Calibri" panose="020F0502020204030204" pitchFamily="34" charset="0"/>
              </a:rPr>
              <a:t>Der er fremsat lovforslag i Folketinget, som skal implementere Vejpakken.</a:t>
            </a:r>
          </a:p>
          <a:p>
            <a:pPr lvl="0"/>
            <a:endParaRPr lang="da-DK" sz="1350" dirty="0">
              <a:solidFill>
                <a:schemeClr val="tx1"/>
              </a:solidFill>
              <a:latin typeface="Calibri" panose="020F0502020204030204" pitchFamily="34" charset="0"/>
              <a:cs typeface="Calibri" panose="020F0502020204030204" pitchFamily="34" charset="0"/>
            </a:endParaRPr>
          </a:p>
          <a:p>
            <a:pPr lvl="0"/>
            <a:r>
              <a:rPr lang="da-DK" sz="1350" b="1" u="sng" dirty="0">
                <a:solidFill>
                  <a:schemeClr val="tx1"/>
                </a:solidFill>
                <a:latin typeface="Calibri" panose="020F0502020204030204" pitchFamily="34" charset="0"/>
                <a:cs typeface="Calibri" panose="020F0502020204030204" pitchFamily="34" charset="0"/>
              </a:rPr>
              <a:t>Lovforslaget indeholder:</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Fjernelse af 11 kilos-reglen.</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Ny tilladelsesordning for varebiler i international transport</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Mindre justeringer af tilladelseskravene (ændring af vandelskravet)</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Nye udstationeringsregler (krav om anmeldelse i IMI)</a:t>
            </a:r>
          </a:p>
          <a:p>
            <a:endParaRPr lang="da-DK" sz="1350" dirty="0">
              <a:solidFill>
                <a:schemeClr val="tx1"/>
              </a:solidFill>
              <a:latin typeface="Calibri" panose="020F0502020204030204" pitchFamily="34" charset="0"/>
              <a:cs typeface="Calibri" panose="020F0502020204030204" pitchFamily="34" charset="0"/>
            </a:endParaRPr>
          </a:p>
          <a:p>
            <a:r>
              <a:rPr lang="da-DK" sz="1350" dirty="0">
                <a:solidFill>
                  <a:schemeClr val="tx1"/>
                </a:solidFill>
                <a:latin typeface="Calibri" panose="020F0502020204030204" pitchFamily="34" charset="0"/>
                <a:cs typeface="Calibri" panose="020F0502020204030204" pitchFamily="34" charset="0"/>
              </a:rPr>
              <a:t>Lovforslaget er i store træk en rammelovgivning, hvor der efterfølgende skal fastsættes regler ved bekendtgørelse og vejledning.</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4" name="Billede 3">
            <a:extLst>
              <a:ext uri="{FF2B5EF4-FFF2-40B4-BE49-F238E27FC236}">
                <a16:creationId xmlns:a16="http://schemas.microsoft.com/office/drawing/2014/main" id="{5F5A4716-FD24-47E9-B452-3F26893CA5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74322" y="3111768"/>
            <a:ext cx="3126791" cy="1766879"/>
          </a:xfrm>
          <a:prstGeom prst="rect">
            <a:avLst/>
          </a:prstGeom>
        </p:spPr>
      </p:pic>
      <p:pic>
        <p:nvPicPr>
          <p:cNvPr id="6" name="Picture 2">
            <a:extLst>
              <a:ext uri="{FF2B5EF4-FFF2-40B4-BE49-F238E27FC236}">
                <a16:creationId xmlns:a16="http://schemas.microsoft.com/office/drawing/2014/main" id="{DBB91E21-C741-4E97-A785-147E492C678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276450" y="1189891"/>
            <a:ext cx="1630595" cy="1630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465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504002" y="2488587"/>
            <a:ext cx="7886700" cy="353690"/>
          </a:xfrm>
        </p:spPr>
        <p:txBody>
          <a:bodyPr>
            <a:noAutofit/>
          </a:bodyPr>
          <a:lstStyle/>
          <a:p>
            <a:pPr algn="ctr"/>
            <a:r>
              <a:rPr lang="da-DK" sz="7200" dirty="0"/>
              <a:t>UDSTATIONERING</a:t>
            </a:r>
          </a:p>
        </p:txBody>
      </p:sp>
    </p:spTree>
    <p:extLst>
      <p:ext uri="{BB962C8B-B14F-4D97-AF65-F5344CB8AC3E}">
        <p14:creationId xmlns:p14="http://schemas.microsoft.com/office/powerpoint/2010/main" val="1114671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NYE REGLER FOR UDSTATIONERING I</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635646"/>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800" b="1" dirty="0">
                <a:solidFill>
                  <a:schemeClr val="tx1"/>
                </a:solidFill>
                <a:latin typeface="Calibri" panose="020F0502020204030204" pitchFamily="34" charset="0"/>
                <a:cs typeface="Calibri" panose="020F0502020204030204" pitchFamily="34" charset="0"/>
              </a:rPr>
              <a:t>Hvad gælder i dag?</a:t>
            </a: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Udstationeringsdirektivet (96/71/EF)</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Håndhævelsesdirektivet (2014/67/EU)</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Begge direktiver indeholder ingen undtagelser eller særlige hensyn for vejtransportsektoren.</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Det relevante er graden af tilknytning til det medlemsland, hvor der foretages arbejde.</a:t>
            </a:r>
          </a:p>
          <a:p>
            <a:pPr marL="214313" indent="-214313">
              <a:buFontTx/>
              <a:buChar char="-"/>
            </a:pPr>
            <a:endParaRPr lang="da-DK" sz="1350" b="1" dirty="0">
              <a:solidFill>
                <a:schemeClr val="tx1"/>
              </a:solidFill>
              <a:latin typeface="Calibri" panose="020F0502020204030204" pitchFamily="34" charset="0"/>
              <a:cs typeface="Calibri" panose="020F0502020204030204" pitchFamily="34" charset="0"/>
            </a:endParaRPr>
          </a:p>
          <a:p>
            <a:pPr marL="214313" indent="-214313">
              <a:buFontTx/>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4" name="Billede 3" descr="Et billede, der indeholder himmel, udendørs&#10;&#10;Automatisk genereret beskrivelse">
            <a:extLst>
              <a:ext uri="{FF2B5EF4-FFF2-40B4-BE49-F238E27FC236}">
                <a16:creationId xmlns:a16="http://schemas.microsoft.com/office/drawing/2014/main" id="{D1E9723A-0412-4414-8AB5-A166EF5DED3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66522" y="2875206"/>
            <a:ext cx="3023981" cy="1699477"/>
          </a:xfrm>
          <a:prstGeom prst="rect">
            <a:avLst/>
          </a:prstGeom>
        </p:spPr>
      </p:pic>
    </p:spTree>
    <p:extLst>
      <p:ext uri="{BB962C8B-B14F-4D97-AF65-F5344CB8AC3E}">
        <p14:creationId xmlns:p14="http://schemas.microsoft.com/office/powerpoint/2010/main" val="89308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NYE REGLER FOR UDSTATIONERING II</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800" b="1" dirty="0">
                <a:solidFill>
                  <a:schemeClr val="tx1"/>
                </a:solidFill>
                <a:latin typeface="Calibri" panose="020F0502020204030204" pitchFamily="34" charset="0"/>
                <a:cs typeface="Calibri" panose="020F0502020204030204" pitchFamily="34" charset="0"/>
              </a:rPr>
              <a:t>Hvad er formålet med de nye udstationeringsregler i Vejpakken?</a:t>
            </a:r>
          </a:p>
          <a:p>
            <a:pPr lvl="0"/>
            <a:endParaRPr lang="da-DK" sz="1350" dirty="0">
              <a:solidFill>
                <a:schemeClr val="tx1"/>
              </a:solidFill>
              <a:latin typeface="Calibri" panose="020F0502020204030204" pitchFamily="34" charset="0"/>
              <a:cs typeface="Calibri" panose="020F0502020204030204" pitchFamily="34" charset="0"/>
            </a:endParaRPr>
          </a:p>
          <a:p>
            <a:pPr lvl="0"/>
            <a:r>
              <a:rPr lang="da-DK" sz="1350" dirty="0">
                <a:solidFill>
                  <a:schemeClr val="tx1"/>
                </a:solidFill>
                <a:latin typeface="Calibri" panose="020F0502020204030204" pitchFamily="34" charset="0"/>
                <a:cs typeface="Calibri" panose="020F0502020204030204" pitchFamily="34" charset="0"/>
              </a:rPr>
              <a:t>Vejpakken definerer graden af tilknytning ved at fastlægge at bestemte transporttyper skal anses som udstationering, mens andre typer af transport ikke skal.</a:t>
            </a:r>
          </a:p>
          <a:p>
            <a:pPr lvl="0"/>
            <a:r>
              <a:rPr lang="da-DK" sz="1350" dirty="0">
                <a:solidFill>
                  <a:schemeClr val="tx1"/>
                </a:solidFill>
                <a:latin typeface="Calibri" panose="020F0502020204030204" pitchFamily="34" charset="0"/>
                <a:cs typeface="Calibri" panose="020F0502020204030204" pitchFamily="34" charset="0"/>
              </a:rPr>
              <a:t>Vejpakken fastlægger en samlet ramme for, hvordan medlemslandene kan håndhæve udstationeringsreglerne.</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4" name="Billede 3" descr="Et billede, der indeholder græs, scene, grøn, vej&#10;&#10;Automatisk genereret beskrivelse">
            <a:extLst>
              <a:ext uri="{FF2B5EF4-FFF2-40B4-BE49-F238E27FC236}">
                <a16:creationId xmlns:a16="http://schemas.microsoft.com/office/drawing/2014/main" id="{E07058B2-84A3-42B6-914E-6A9FBC61F91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96568" y="1708231"/>
            <a:ext cx="3243430" cy="2407568"/>
          </a:xfrm>
          <a:prstGeom prst="rect">
            <a:avLst/>
          </a:prstGeom>
        </p:spPr>
      </p:pic>
    </p:spTree>
    <p:extLst>
      <p:ext uri="{BB962C8B-B14F-4D97-AF65-F5344CB8AC3E}">
        <p14:creationId xmlns:p14="http://schemas.microsoft.com/office/powerpoint/2010/main" val="3430730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KONTROL AF UDSTATIONERING</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635646"/>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800" b="1" dirty="0">
                <a:solidFill>
                  <a:schemeClr val="tx1"/>
                </a:solidFill>
                <a:latin typeface="Calibri" panose="020F0502020204030204" pitchFamily="34" charset="0"/>
                <a:cs typeface="Calibri" panose="020F0502020204030204" pitchFamily="34" charset="0"/>
              </a:rPr>
              <a:t>Kontrol af og dokumentationskravene i de nye udstationeringsregler kan inddeles i tre dele:</a:t>
            </a:r>
          </a:p>
          <a:p>
            <a:pPr lvl="0"/>
            <a:endParaRPr lang="da-DK" sz="1800" b="1" dirty="0">
              <a:solidFill>
                <a:schemeClr val="tx1"/>
              </a:solidFill>
              <a:latin typeface="Calibri" panose="020F0502020204030204" pitchFamily="34" charset="0"/>
              <a:cs typeface="Calibri" panose="020F0502020204030204" pitchFamily="34" charset="0"/>
            </a:endParaRPr>
          </a:p>
          <a:p>
            <a:pPr marL="257175" indent="-257175">
              <a:buFont typeface="+mj-lt"/>
              <a:buAutoNum type="arabicPeriod"/>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Før udstationeringen, hvor virksomhederne skal indsende en udstationeringserklæring via IMI.</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marL="257175" indent="-257175">
              <a:buFont typeface="+mj-lt"/>
              <a:buAutoNum type="arabicPeriod"/>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Under udstationeringen, hvor virksomheden skal kunne fremvise dokumentation i en eventuel vejsidekontrol </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marL="257175" indent="-257175">
              <a:spcAft>
                <a:spcPts val="750"/>
              </a:spcAft>
              <a:buFont typeface="+mj-lt"/>
              <a:buAutoNum type="arabicPeriod"/>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Efter udstationeringen, hvor virksomheden kan blive bedt om at fremsende yderligere dokumentation gennem IMI.</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3074" name="Picture 2" descr="ITD - ITD: Manglende beføjelser til Politiets tungvognskontrol risikerer at  skade danske virksomheder">
            <a:extLst>
              <a:ext uri="{FF2B5EF4-FFF2-40B4-BE49-F238E27FC236}">
                <a16:creationId xmlns:a16="http://schemas.microsoft.com/office/drawing/2014/main" id="{DD688C5F-8676-4186-95B3-5DF466117A3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97534" y="2810290"/>
            <a:ext cx="2593166" cy="183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362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FØR UDSTATIONERINGEN</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2" y="1635646"/>
            <a:ext cx="5628441" cy="3189277"/>
          </a:xfrm>
          <a:prstGeom prst="rect">
            <a:avLst/>
          </a:prstGeom>
        </p:spPr>
        <p:txBody>
          <a:bodyPr vert="horz" lIns="0" tIns="0" rIns="0" bIns="0" rtlCol="0">
            <a:normAutofit fontScale="70000" lnSpcReduction="2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750"/>
              </a:spcAft>
            </a:pPr>
            <a:r>
              <a:rPr lang="da-DK" sz="1650" dirty="0">
                <a:solidFill>
                  <a:srgbClr val="000000"/>
                </a:solidFill>
                <a:latin typeface="+mn-lt"/>
                <a:ea typeface="Verdana" panose="020B0604030504040204" pitchFamily="34" charset="0"/>
                <a:cs typeface="Times New Roman" panose="02020603050405020304" pitchFamily="18" charset="0"/>
              </a:rPr>
              <a:t>Senest ved udstationeringens begyndelse skal virksomheden indsende en udstationeringserklæring til de myndighederne i den medlemsstat, hvor chauføreren er udstationeret. Dette gøres via IMI. Erklæringen skal indeholde følgende informationer:</a:t>
            </a:r>
          </a:p>
          <a:p>
            <a:pPr marL="257175" indent="-257175">
              <a:spcBef>
                <a:spcPts val="1350"/>
              </a:spcBef>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Virksomhedens identitet – dette kan være i form af nummeret på fællesskabstilladelsen </a:t>
            </a:r>
          </a:p>
          <a:p>
            <a:pPr marL="257175" indent="-257175">
              <a:spcBef>
                <a:spcPts val="1350"/>
              </a:spcBef>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kontaktoplysninger på transportlederen eller andre kontaktpersoner i etableringsmedlemsstaten, som myndighederne kan komme i kontakt med, og som kan fremsende og modtage dokumenter eller meddelelser </a:t>
            </a:r>
          </a:p>
          <a:p>
            <a:pPr marL="257175" indent="-257175">
              <a:spcBef>
                <a:spcPts val="1350"/>
              </a:spcBef>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chauførerens identitet og bopælsadresse og nummeret på dennes kørekort </a:t>
            </a:r>
          </a:p>
          <a:p>
            <a:pPr marL="257175" indent="-257175">
              <a:spcBef>
                <a:spcPts val="1350"/>
              </a:spcBef>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startdatoen for chauførerens ansættelseskontrakt</a:t>
            </a:r>
          </a:p>
          <a:p>
            <a:pPr marL="257175" indent="-257175">
              <a:spcBef>
                <a:spcPts val="1350"/>
              </a:spcBef>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udstationeringens planlagte start- og slutdato </a:t>
            </a:r>
          </a:p>
          <a:p>
            <a:pPr marL="257175" indent="-257175">
              <a:spcBef>
                <a:spcPts val="1350"/>
              </a:spcBef>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nummerpladerne på motorkøretøjerne </a:t>
            </a:r>
          </a:p>
          <a:p>
            <a:pPr marL="257175" indent="-257175">
              <a:spcBef>
                <a:spcPts val="1350"/>
              </a:spcBef>
              <a:spcAft>
                <a:spcPts val="750"/>
              </a:spcAft>
              <a:buFont typeface="Symbol" panose="05050102010706020507" pitchFamily="18" charset="2"/>
              <a:buChar char=""/>
            </a:pPr>
            <a:r>
              <a:rPr lang="da-DK" sz="1650" dirty="0">
                <a:solidFill>
                  <a:srgbClr val="000000"/>
                </a:solidFill>
                <a:latin typeface="+mn-lt"/>
                <a:ea typeface="Verdana" panose="020B0604030504040204" pitchFamily="34" charset="0"/>
                <a:cs typeface="Times New Roman" panose="02020603050405020304" pitchFamily="18" charset="0"/>
              </a:rPr>
              <a:t>oplysning om, hvilken type kørsel, chaufføren skal udføre</a:t>
            </a: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4098" name="Picture 2" descr="Billede">
            <a:extLst>
              <a:ext uri="{FF2B5EF4-FFF2-40B4-BE49-F238E27FC236}">
                <a16:creationId xmlns:a16="http://schemas.microsoft.com/office/drawing/2014/main" id="{065C6EF0-CB83-42D4-B46F-51A37EE5413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46743" y="3164372"/>
            <a:ext cx="2599704" cy="173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863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504000" y="483518"/>
            <a:ext cx="7886700" cy="353690"/>
          </a:xfrm>
        </p:spPr>
        <p:txBody>
          <a:bodyPr>
            <a:noAutofit/>
          </a:bodyPr>
          <a:lstStyle/>
          <a:p>
            <a:r>
              <a:rPr lang="da-DK" sz="3150" dirty="0"/>
              <a:t>UNDER UDSTATIONERINGEN (VEJSIDEKONTROL)</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2" y="1707654"/>
            <a:ext cx="5047002" cy="318927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750"/>
              </a:spcAft>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Virksomheden skal sikre, at chaufføren har dokumentation med i bilen (enten fysisk eller elektronisk), som kan fremvises i en eventuel vejsidekontrol. </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a:spcAft>
                <a:spcPts val="750"/>
              </a:spcAft>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Dokumentationen omfatter:</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marL="257175" indent="-257175">
              <a:buFont typeface="Symbol" panose="05050102010706020507" pitchFamily="18" charset="2"/>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en kopi af udstationeringserklæringen indsendt via IMI</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marL="342900"/>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 </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marL="257175" indent="-257175">
              <a:buFont typeface="Symbol" panose="05050102010706020507" pitchFamily="18" charset="2"/>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bevis på, at transporterne finder sted i værtsmedlemsstaten, såsom et elektronisk fragtbrev (e-CMR) eller bevis i overensstemmelse med </a:t>
            </a:r>
            <a:r>
              <a:rPr lang="da-DK" sz="1350" dirty="0" err="1">
                <a:solidFill>
                  <a:srgbClr val="000000"/>
                </a:solidFill>
                <a:latin typeface="Calibri" panose="020F0502020204030204" pitchFamily="34" charset="0"/>
                <a:ea typeface="Verdana" panose="020B0604030504040204" pitchFamily="34" charset="0"/>
                <a:cs typeface="Times New Roman" panose="02020603050405020304" pitchFamily="18" charset="0"/>
              </a:rPr>
              <a:t>cabotageforordningen</a:t>
            </a:r>
            <a:endPar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endParaRPr>
          </a:p>
          <a:p>
            <a:pPr marL="257175" indent="-257175">
              <a:buFont typeface="Symbol" panose="05050102010706020507" pitchFamily="18" charset="2"/>
              <a:buChar char=""/>
            </a:pPr>
            <a:endPar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endParaRPr>
          </a:p>
          <a:p>
            <a:pPr marL="257175" indent="-257175">
              <a:buFont typeface="Symbol" panose="05050102010706020507" pitchFamily="18" charset="2"/>
              <a:buChar char=""/>
            </a:pPr>
            <a:r>
              <a:rPr lang="da-DK" sz="1350" dirty="0">
                <a:solidFill>
                  <a:schemeClr val="tx1"/>
                </a:solidFill>
                <a:latin typeface="Calibri" panose="020F0502020204030204" pitchFamily="34" charset="0"/>
                <a:ea typeface="Verdana" panose="020B0604030504040204" pitchFamily="34" charset="0"/>
              </a:rPr>
              <a:t>data fra </a:t>
            </a:r>
            <a:r>
              <a:rPr lang="da-DK" sz="1350" dirty="0" err="1">
                <a:solidFill>
                  <a:schemeClr val="tx1"/>
                </a:solidFill>
                <a:latin typeface="Calibri" panose="020F0502020204030204" pitchFamily="34" charset="0"/>
                <a:ea typeface="Verdana" panose="020B0604030504040204" pitchFamily="34" charset="0"/>
              </a:rPr>
              <a:t>takografen</a:t>
            </a:r>
            <a:r>
              <a:rPr lang="da-DK" sz="1350" dirty="0">
                <a:solidFill>
                  <a:schemeClr val="tx1"/>
                </a:solidFill>
                <a:latin typeface="Calibri" panose="020F0502020204030204" pitchFamily="34" charset="0"/>
                <a:ea typeface="Verdana" panose="020B0604030504040204" pitchFamily="34" charset="0"/>
              </a:rPr>
              <a:t> og navnlig nationalitetsmærket for de medlemsstater, hvor chauføreren opholdte sig, da vedkommende udførte internationale vejtransporter eller cabotagekørsel</a:t>
            </a: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5122" name="Picture 2" descr="Vejsidesyn">
            <a:extLst>
              <a:ext uri="{FF2B5EF4-FFF2-40B4-BE49-F238E27FC236}">
                <a16:creationId xmlns:a16="http://schemas.microsoft.com/office/drawing/2014/main" id="{C0502B7A-35A1-416C-AB7F-3B8E740F18D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95139" y="3332300"/>
            <a:ext cx="2344859" cy="15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691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EFTER UDSTATIONERINGEN</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2" y="1563638"/>
            <a:ext cx="6239699" cy="3189277"/>
          </a:xfrm>
          <a:prstGeom prst="rect">
            <a:avLst/>
          </a:prstGeom>
        </p:spPr>
        <p:txBody>
          <a:bodyPr vert="horz" lIns="0" tIns="0" rIns="0" bIns="0" rtlCol="0">
            <a:normAutofit fontScale="70000" lnSpcReduction="2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750"/>
              </a:spcAft>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Efter udstationeringen kan virksomhederne modtage en anmodning fra myndighederne i de medlemsstater, hvor udstationeringen fandt sted. Her kan virksomheden blive bedt om at sende:</a:t>
            </a:r>
          </a:p>
          <a:p>
            <a:pPr marL="214313" indent="-214313">
              <a:spcAft>
                <a:spcPts val="750"/>
              </a:spcAft>
              <a:buFont typeface="Arial" panose="020B0604020202020204" pitchFamily="34" charset="0"/>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Kopier af dokumentation for de udførte transporter</a:t>
            </a:r>
          </a:p>
          <a:p>
            <a:pPr marL="214313" indent="-214313">
              <a:spcAft>
                <a:spcPts val="750"/>
              </a:spcAft>
              <a:buFont typeface="Arial" panose="020B0604020202020204" pitchFamily="34" charset="0"/>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Kopier af data fra </a:t>
            </a:r>
            <a:r>
              <a:rPr lang="da-DK" sz="1350" dirty="0" err="1">
                <a:solidFill>
                  <a:srgbClr val="000000"/>
                </a:solidFill>
                <a:latin typeface="Calibri" panose="020F0502020204030204" pitchFamily="34" charset="0"/>
                <a:ea typeface="Verdana" panose="020B0604030504040204" pitchFamily="34" charset="0"/>
                <a:cs typeface="Times New Roman" panose="02020603050405020304" pitchFamily="18" charset="0"/>
              </a:rPr>
              <a:t>tachografen</a:t>
            </a: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 med særligt henblik på relevante nationalitetsmærker for de medlemsstater hvor føreren har udført en af de omfattede transporter. </a:t>
            </a:r>
          </a:p>
          <a:p>
            <a:pPr marL="214313" indent="-214313">
              <a:spcAft>
                <a:spcPts val="750"/>
              </a:spcAft>
              <a:buFont typeface="Arial" panose="020B0604020202020204" pitchFamily="34" charset="0"/>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Dokumentation og bevis for aflønning af chaufføren under udstationeringsperioden. </a:t>
            </a:r>
          </a:p>
          <a:p>
            <a:pPr marL="214313" indent="-214313">
              <a:spcAft>
                <a:spcPts val="750"/>
              </a:spcAft>
              <a:buFont typeface="Arial" panose="020B0604020202020204" pitchFamily="34" charset="0"/>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Kopi af førerens ansættelseskontrakt under udstationeringsperioden.</a:t>
            </a:r>
          </a:p>
          <a:p>
            <a:pPr marL="214313" indent="-214313">
              <a:spcAft>
                <a:spcPts val="750"/>
              </a:spcAft>
              <a:buFont typeface="Arial" panose="020B0604020202020204" pitchFamily="34" charset="0"/>
              <a:buChar char="•"/>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Kopi af arbejdssedler vedrørende førerens arbejde under udstationeringsperioden.</a:t>
            </a:r>
          </a:p>
          <a:p>
            <a:pPr>
              <a:spcAft>
                <a:spcPts val="750"/>
              </a:spcAft>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Informationen skal sendes via IMI senest otte uger efter datoen for anmodningen. Hvis virksomheden ikke indsender den krævede dokumentation inden for denne periode, kan myndighederne i den medlemsstat, hvor udstationeringen fandt sted, via IMI anmode de myndighederne i etableringsmedlemsstaten om bistand.</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a:spcAft>
                <a:spcPts val="750"/>
              </a:spcAft>
            </a:pPr>
            <a:r>
              <a:rPr lang="da-DK" sz="1350" dirty="0">
                <a:solidFill>
                  <a:srgbClr val="000000"/>
                </a:solidFill>
                <a:latin typeface="Calibri" panose="020F0502020204030204" pitchFamily="34" charset="0"/>
                <a:ea typeface="Verdana" panose="020B0604030504040204" pitchFamily="34" charset="0"/>
                <a:cs typeface="Times New Roman" panose="02020603050405020304" pitchFamily="18" charset="0"/>
              </a:rPr>
              <a:t>Myndighederne i etableringsmedlemsstaten sikrer, at virksomheden fremsender den dokumentation, der er anmodet om til myndighederne i den medlemsstat, hvor udstationeringen fandt sted, via IMI inden for 25 arbejdsdage efter datoen for anmodningen om gensidig bistand.</a:t>
            </a:r>
            <a:endParaRPr lang="da-DK" sz="135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6146" name="Picture 2" descr="Bunke af papir på skrivebord ⋆ OfficeWise">
            <a:extLst>
              <a:ext uri="{FF2B5EF4-FFF2-40B4-BE49-F238E27FC236}">
                <a16:creationId xmlns:a16="http://schemas.microsoft.com/office/drawing/2014/main" id="{03B873F9-3920-417B-B68B-A1FBB690BB5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12058" y="3573427"/>
            <a:ext cx="1714500" cy="1157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234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323528" y="411510"/>
            <a:ext cx="7886700" cy="353690"/>
          </a:xfrm>
        </p:spPr>
        <p:txBody>
          <a:bodyPr>
            <a:noAutofit/>
          </a:bodyPr>
          <a:lstStyle/>
          <a:p>
            <a:r>
              <a:rPr lang="da-DK" sz="3150" dirty="0"/>
              <a:t>HVORNÅR ER DER TALE OM UDSTATIONERING</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graphicFrame>
        <p:nvGraphicFramePr>
          <p:cNvPr id="6" name="Tabel 5">
            <a:extLst>
              <a:ext uri="{FF2B5EF4-FFF2-40B4-BE49-F238E27FC236}">
                <a16:creationId xmlns:a16="http://schemas.microsoft.com/office/drawing/2014/main" id="{CEA29DCA-04D8-4DD0-B75B-B3C4860CAD55}"/>
              </a:ext>
            </a:extLst>
          </p:cNvPr>
          <p:cNvGraphicFramePr>
            <a:graphicFrameLocks noGrp="1"/>
          </p:cNvGraphicFramePr>
          <p:nvPr>
            <p:extLst>
              <p:ext uri="{D42A27DB-BD31-4B8C-83A1-F6EECF244321}">
                <p14:modId xmlns:p14="http://schemas.microsoft.com/office/powerpoint/2010/main" val="3727136905"/>
              </p:ext>
            </p:extLst>
          </p:nvPr>
        </p:nvGraphicFramePr>
        <p:xfrm>
          <a:off x="618302" y="1117139"/>
          <a:ext cx="7886700" cy="3470835"/>
        </p:xfrm>
        <a:graphic>
          <a:graphicData uri="http://schemas.openxmlformats.org/drawingml/2006/table">
            <a:tbl>
              <a:tblPr/>
              <a:tblGrid>
                <a:gridCol w="1550913">
                  <a:extLst>
                    <a:ext uri="{9D8B030D-6E8A-4147-A177-3AD203B41FA5}">
                      <a16:colId xmlns:a16="http://schemas.microsoft.com/office/drawing/2014/main" val="1445478195"/>
                    </a:ext>
                  </a:extLst>
                </a:gridCol>
                <a:gridCol w="3384274">
                  <a:extLst>
                    <a:ext uri="{9D8B030D-6E8A-4147-A177-3AD203B41FA5}">
                      <a16:colId xmlns:a16="http://schemas.microsoft.com/office/drawing/2014/main" val="153676320"/>
                    </a:ext>
                  </a:extLst>
                </a:gridCol>
                <a:gridCol w="1408872">
                  <a:extLst>
                    <a:ext uri="{9D8B030D-6E8A-4147-A177-3AD203B41FA5}">
                      <a16:colId xmlns:a16="http://schemas.microsoft.com/office/drawing/2014/main" val="4019366362"/>
                    </a:ext>
                  </a:extLst>
                </a:gridCol>
                <a:gridCol w="1542641">
                  <a:extLst>
                    <a:ext uri="{9D8B030D-6E8A-4147-A177-3AD203B41FA5}">
                      <a16:colId xmlns:a16="http://schemas.microsoft.com/office/drawing/2014/main" val="3478382434"/>
                    </a:ext>
                  </a:extLst>
                </a:gridCol>
              </a:tblGrid>
              <a:tr h="502535">
                <a:tc>
                  <a:txBody>
                    <a:bodyPr/>
                    <a:lstStyle/>
                    <a:p>
                      <a:pPr algn="l" fontAlgn="t"/>
                      <a:r>
                        <a:rPr lang="da-DK" sz="1000" b="1">
                          <a:effectLst/>
                        </a:rPr>
                        <a:t>Type af vejtransport</a:t>
                      </a:r>
                      <a:endParaRPr lang="da-DK" sz="100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b="1" dirty="0">
                          <a:effectLst/>
                        </a:rPr>
                        <a:t>Definition</a:t>
                      </a:r>
                      <a:endParaRPr lang="da-DK" sz="1000" dirty="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b="1">
                          <a:effectLst/>
                        </a:rPr>
                        <a:t>Omfattet af Vejpakkens udstationeringsregler og registreringspligten i IMI</a:t>
                      </a:r>
                      <a:endParaRPr lang="da-DK" sz="100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b="1">
                          <a:effectLst/>
                        </a:rPr>
                        <a:t>Nationalt DK-aflønningskrav, jf. lov nr. 870 af 14. juni 2020</a:t>
                      </a:r>
                      <a:endParaRPr lang="da-DK" sz="100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3520907596"/>
                  </a:ext>
                </a:extLst>
              </a:tr>
              <a:tr h="265786">
                <a:tc>
                  <a:txBody>
                    <a:bodyPr/>
                    <a:lstStyle/>
                    <a:p>
                      <a:pPr algn="l" fontAlgn="t"/>
                      <a:r>
                        <a:rPr lang="da-DK" sz="1000" i="1">
                          <a:effectLst/>
                        </a:rPr>
                        <a:t>Cabotagekørsel</a:t>
                      </a:r>
                      <a:endParaRPr lang="da-DK" sz="100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Indenrigskørsel udført af en udenlandsk vognmand</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Ja</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Ja</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2652227843"/>
                  </a:ext>
                </a:extLst>
              </a:tr>
              <a:tr h="481611">
                <a:tc>
                  <a:txBody>
                    <a:bodyPr/>
                    <a:lstStyle/>
                    <a:p>
                      <a:pPr algn="l" fontAlgn="t"/>
                      <a:r>
                        <a:rPr lang="da-DK" sz="1000" i="1">
                          <a:effectLst/>
                        </a:rPr>
                        <a:t>International bilateral transport</a:t>
                      </a:r>
                      <a:endParaRPr lang="da-DK" sz="100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dirty="0">
                          <a:effectLst/>
                        </a:rPr>
                        <a:t>Godstransport mellem land A og B, hvor vognmanden er etableret i enten land A eller B</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3947361996"/>
                  </a:ext>
                </a:extLst>
              </a:tr>
              <a:tr h="494979">
                <a:tc>
                  <a:txBody>
                    <a:bodyPr/>
                    <a:lstStyle/>
                    <a:p>
                      <a:pPr algn="l" fontAlgn="t"/>
                      <a:r>
                        <a:rPr lang="da-DK" sz="1000" i="1" dirty="0">
                          <a:effectLst/>
                        </a:rPr>
                        <a:t>Ikke bilateral international transport - ”Tredjelandskørsel”</a:t>
                      </a:r>
                      <a:endParaRPr lang="da-DK" sz="1000" dirty="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Godstransport mellem land A og B, hvor vognmanden er etableret i land C</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Ja</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2231365102"/>
                  </a:ext>
                </a:extLst>
              </a:tr>
              <a:tr h="481611">
                <a:tc>
                  <a:txBody>
                    <a:bodyPr/>
                    <a:lstStyle/>
                    <a:p>
                      <a:pPr algn="l" fontAlgn="t"/>
                      <a:r>
                        <a:rPr lang="da-DK" sz="1000" i="1">
                          <a:effectLst/>
                        </a:rPr>
                        <a:t>Transit</a:t>
                      </a:r>
                      <a:endParaRPr lang="da-DK" sz="100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Godstransport, der transiterer et land, uden at der læsses eller losses varer i landet</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4256596808"/>
                  </a:ext>
                </a:extLst>
              </a:tr>
              <a:tr h="481611">
                <a:tc rowSpan="3">
                  <a:txBody>
                    <a:bodyPr/>
                    <a:lstStyle/>
                    <a:p>
                      <a:pPr algn="l" fontAlgn="t"/>
                      <a:r>
                        <a:rPr lang="da-DK" sz="1000" i="1" dirty="0">
                          <a:effectLst/>
                        </a:rPr>
                        <a:t>Vejdelen af en kombineret transport</a:t>
                      </a:r>
                      <a:endParaRPr lang="da-DK" sz="1000" dirty="0">
                        <a:effectLst/>
                      </a:endParaRP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1. Vejstrækningen foregår internt i et land og udføres af en udenlandsk vognmand</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dirty="0">
                          <a:effectLst/>
                        </a:rPr>
                        <a:t>Ja</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Ja</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3770091035"/>
                  </a:ext>
                </a:extLst>
              </a:tr>
              <a:tr h="373698">
                <a:tc vMerge="1">
                  <a:txBody>
                    <a:bodyPr/>
                    <a:lstStyle/>
                    <a:p>
                      <a:endParaRPr lang="da-DK"/>
                    </a:p>
                  </a:txBody>
                  <a:tcPr/>
                </a:tc>
                <a:tc>
                  <a:txBody>
                    <a:bodyPr/>
                    <a:lstStyle/>
                    <a:p>
                      <a:pPr algn="l" fontAlgn="t"/>
                      <a:r>
                        <a:rPr lang="da-DK" sz="1000">
                          <a:effectLst/>
                        </a:rPr>
                        <a:t>2. Vejstrækningen udføres som en ”tredjelandskørsel”</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Ja</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2229191414"/>
                  </a:ext>
                </a:extLst>
              </a:tr>
              <a:tr h="373698">
                <a:tc vMerge="1">
                  <a:txBody>
                    <a:bodyPr/>
                    <a:lstStyle/>
                    <a:p>
                      <a:endParaRPr lang="da-DK"/>
                    </a:p>
                  </a:txBody>
                  <a:tcPr/>
                </a:tc>
                <a:tc>
                  <a:txBody>
                    <a:bodyPr/>
                    <a:lstStyle/>
                    <a:p>
                      <a:pPr algn="l" fontAlgn="t"/>
                      <a:r>
                        <a:rPr lang="da-DK" sz="1000">
                          <a:effectLst/>
                        </a:rPr>
                        <a:t>3. Vejstrækningen udføres som en international bilateral transport</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tc>
                  <a:txBody>
                    <a:bodyPr/>
                    <a:lstStyle/>
                    <a:p>
                      <a:pPr algn="l" fontAlgn="t"/>
                      <a:r>
                        <a:rPr lang="da-DK" sz="1000" dirty="0">
                          <a:effectLst/>
                        </a:rPr>
                        <a:t>Nej</a:t>
                      </a:r>
                    </a:p>
                  </a:txBody>
                  <a:tcPr marL="24605" marR="24605" marT="24605" marB="246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1F1"/>
                    </a:solidFill>
                  </a:tcPr>
                </a:tc>
                <a:extLst>
                  <a:ext uri="{0D108BD9-81ED-4DB2-BD59-A6C34878D82A}">
                    <a16:rowId xmlns:a16="http://schemas.microsoft.com/office/drawing/2014/main" val="72709351"/>
                  </a:ext>
                </a:extLst>
              </a:tr>
            </a:tbl>
          </a:graphicData>
        </a:graphic>
      </p:graphicFrame>
      <p:sp>
        <p:nvSpPr>
          <p:cNvPr id="9" name="Rectangle 1">
            <a:extLst>
              <a:ext uri="{FF2B5EF4-FFF2-40B4-BE49-F238E27FC236}">
                <a16:creationId xmlns:a16="http://schemas.microsoft.com/office/drawing/2014/main" id="{26CFBE00-0BBF-42F9-A7BF-7D1FA90389A6}"/>
              </a:ext>
            </a:extLst>
          </p:cNvPr>
          <p:cNvSpPr>
            <a:spLocks noChangeArrowheads="1"/>
          </p:cNvSpPr>
          <p:nvPr/>
        </p:nvSpPr>
        <p:spPr bwMode="auto">
          <a:xfrm>
            <a:off x="618303" y="4627403"/>
            <a:ext cx="67855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da-DK" altLang="da-DK" sz="750" dirty="0">
                <a:solidFill>
                  <a:srgbClr val="000000"/>
                </a:solidFill>
                <a:latin typeface="Verdana" panose="020B0604030504040204" pitchFamily="34" charset="0"/>
              </a:rPr>
              <a:t> </a:t>
            </a:r>
            <a:endParaRPr lang="da-DK" altLang="da-DK" sz="600" dirty="0"/>
          </a:p>
          <a:p>
            <a:pPr defTabSz="685800"/>
            <a:r>
              <a:rPr lang="da-DK" altLang="da-DK" sz="900" dirty="0">
                <a:solidFill>
                  <a:srgbClr val="000000"/>
                </a:solidFill>
                <a:latin typeface="+mn-lt"/>
              </a:rPr>
              <a:t>* Der er på nuværende ikke tidspunkt ikke lagt op til, at det danske aflønningskrav også skal gælde ved tredjelandskørsel, </a:t>
            </a:r>
            <a:br>
              <a:rPr lang="da-DK" altLang="da-DK" sz="900" dirty="0">
                <a:solidFill>
                  <a:srgbClr val="000000"/>
                </a:solidFill>
                <a:latin typeface="+mn-lt"/>
              </a:rPr>
            </a:br>
            <a:r>
              <a:rPr lang="da-DK" altLang="da-DK" sz="900" dirty="0">
                <a:solidFill>
                  <a:srgbClr val="000000"/>
                </a:solidFill>
                <a:latin typeface="+mn-lt"/>
              </a:rPr>
              <a:t>   men det er ved at blive undersøgt på baggrund af en anbefaling fra DA og FH</a:t>
            </a:r>
            <a:endParaRPr lang="da-DK" altLang="da-DK" sz="900" dirty="0">
              <a:latin typeface="+mn-lt"/>
            </a:endParaRPr>
          </a:p>
        </p:txBody>
      </p:sp>
    </p:spTree>
    <p:extLst>
      <p:ext uri="{BB962C8B-B14F-4D97-AF65-F5344CB8AC3E}">
        <p14:creationId xmlns:p14="http://schemas.microsoft.com/office/powerpoint/2010/main" val="2770585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FORSKELLIGE TYPER AF TRANSPORT</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2" y="1491630"/>
            <a:ext cx="4547561" cy="318927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800" b="1" dirty="0">
                <a:solidFill>
                  <a:schemeClr val="tx1"/>
                </a:solidFill>
                <a:latin typeface="Calibri" panose="020F0502020204030204" pitchFamily="34" charset="0"/>
                <a:cs typeface="Calibri" panose="020F0502020204030204" pitchFamily="34" charset="0"/>
              </a:rPr>
              <a:t>Omfattet af de nye udstationeringsregler</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Cabotagekørsel</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Vejdelen af kombineret transport, hvis vejdelen i sig selv </a:t>
            </a:r>
            <a:r>
              <a:rPr lang="da-DK" sz="1350" i="1" dirty="0">
                <a:solidFill>
                  <a:schemeClr val="tx1"/>
                </a:solidFill>
                <a:latin typeface="Calibri" panose="020F0502020204030204" pitchFamily="34" charset="0"/>
                <a:cs typeface="Calibri" panose="020F0502020204030204" pitchFamily="34" charset="0"/>
              </a:rPr>
              <a:t>ikke </a:t>
            </a:r>
            <a:r>
              <a:rPr lang="da-DK" sz="1350" dirty="0">
                <a:solidFill>
                  <a:schemeClr val="tx1"/>
                </a:solidFill>
                <a:latin typeface="Calibri" panose="020F0502020204030204" pitchFamily="34" charset="0"/>
                <a:cs typeface="Calibri" panose="020F0502020204030204" pitchFamily="34" charset="0"/>
              </a:rPr>
              <a:t>udgør en bilateral transport</a:t>
            </a: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Ikke-bilateral international transport (tredjelandskørsel)</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lvl="0"/>
            <a:r>
              <a:rPr lang="da-DK" sz="1800" b="1" dirty="0">
                <a:solidFill>
                  <a:schemeClr val="tx1"/>
                </a:solidFill>
                <a:latin typeface="Calibri" panose="020F0502020204030204" pitchFamily="34" charset="0"/>
                <a:cs typeface="Calibri" panose="020F0502020204030204" pitchFamily="34" charset="0"/>
              </a:rPr>
              <a:t>Ikke omfattet af de nye udstationeringsregler</a:t>
            </a:r>
          </a:p>
          <a:p>
            <a:pPr marL="257175" indent="-257175">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Bilateral international transport – med mulighed for yderligere aktivitet.</a:t>
            </a:r>
          </a:p>
          <a:p>
            <a:pPr marL="257175" indent="-257175">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Transitkørsel</a:t>
            </a:r>
          </a:p>
          <a:p>
            <a:pPr marL="257175" indent="-257175">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Vejdelen af kombineret transport, hvis vejdelen i sig selv udgør en bilateral transport</a:t>
            </a: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6" name="Billede 5" descr="Et billede, der indeholder himmel, udendørs, græs, vej&#10;&#10;Automatisk genereret beskrivelse">
            <a:extLst>
              <a:ext uri="{FF2B5EF4-FFF2-40B4-BE49-F238E27FC236}">
                <a16:creationId xmlns:a16="http://schemas.microsoft.com/office/drawing/2014/main" id="{505F0ECF-1749-490B-BC6F-1B85F65ACA1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66522" y="2067694"/>
            <a:ext cx="3254618" cy="2169215"/>
          </a:xfrm>
          <a:prstGeom prst="rect">
            <a:avLst/>
          </a:prstGeom>
        </p:spPr>
      </p:pic>
    </p:spTree>
    <p:extLst>
      <p:ext uri="{BB962C8B-B14F-4D97-AF65-F5344CB8AC3E}">
        <p14:creationId xmlns:p14="http://schemas.microsoft.com/office/powerpoint/2010/main" val="3667243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504000" y="483518"/>
            <a:ext cx="7886700" cy="353690"/>
          </a:xfrm>
        </p:spPr>
        <p:txBody>
          <a:bodyPr>
            <a:noAutofit/>
          </a:bodyPr>
          <a:lstStyle/>
          <a:p>
            <a:r>
              <a:rPr lang="da-DK" sz="3150" dirty="0"/>
              <a:t>YDERLIGERE AKTIVITET I FORBINDELSE MED BILATERAL INTERNATIONAL TRANSPORT</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2" y="1822532"/>
            <a:ext cx="4547561"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9" name="Pladsholder til tekst 2">
            <a:extLst>
              <a:ext uri="{FF2B5EF4-FFF2-40B4-BE49-F238E27FC236}">
                <a16:creationId xmlns:a16="http://schemas.microsoft.com/office/drawing/2014/main" id="{77564EB3-0601-411E-B983-278201A28E5C}"/>
              </a:ext>
            </a:extLst>
          </p:cNvPr>
          <p:cNvSpPr txBox="1">
            <a:spLocks/>
          </p:cNvSpPr>
          <p:nvPr/>
        </p:nvSpPr>
        <p:spPr>
          <a:xfrm>
            <a:off x="732602" y="1707654"/>
            <a:ext cx="5387417" cy="318927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500" b="1" dirty="0">
                <a:solidFill>
                  <a:schemeClr val="tx1"/>
                </a:solidFill>
                <a:latin typeface="Calibri" panose="020F0502020204030204" pitchFamily="34" charset="0"/>
                <a:cs typeface="Calibri" panose="020F0502020204030204" pitchFamily="34" charset="0"/>
              </a:rPr>
              <a:t>I forbindelse med en bilateral transport er der fastsat en yderligere undtagelse for udstationeringsreglerne:</a:t>
            </a:r>
          </a:p>
          <a:p>
            <a:pPr marL="257175" indent="-257175">
              <a:buFont typeface="Arial" panose="020B0604020202020204" pitchFamily="34" charset="0"/>
              <a:buChar char="•"/>
            </a:pPr>
            <a:r>
              <a:rPr lang="da-DK" sz="1500" dirty="0">
                <a:solidFill>
                  <a:schemeClr val="tx1"/>
                </a:solidFill>
                <a:latin typeface="Calibri" panose="020F0502020204030204" pitchFamily="34" charset="0"/>
                <a:cs typeface="Calibri" panose="020F0502020204030204" pitchFamily="34" charset="0"/>
              </a:rPr>
              <a:t>Det vil være muligt at udføre én pålæsnings- og/eller aflæsningsaktivitet i de medlemsstater eller tredjelande, som </a:t>
            </a:r>
            <a:r>
              <a:rPr lang="da-DK" sz="1500" dirty="0" err="1">
                <a:solidFill>
                  <a:schemeClr val="tx1"/>
                </a:solidFill>
                <a:latin typeface="Calibri" panose="020F0502020204030204" pitchFamily="34" charset="0"/>
                <a:cs typeface="Calibri" panose="020F0502020204030204" pitchFamily="34" charset="0"/>
              </a:rPr>
              <a:t>chaufføreren</a:t>
            </a:r>
            <a:r>
              <a:rPr lang="da-DK" sz="1500" dirty="0">
                <a:solidFill>
                  <a:schemeClr val="tx1"/>
                </a:solidFill>
                <a:latin typeface="Calibri" panose="020F0502020204030204" pitchFamily="34" charset="0"/>
                <a:cs typeface="Calibri" panose="020F0502020204030204" pitchFamily="34" charset="0"/>
              </a:rPr>
              <a:t> krydser i forbindelse med en bilateral international transport uden at blive underlagt udstationeringsreglerne. </a:t>
            </a:r>
          </a:p>
          <a:p>
            <a:pPr marL="257175" indent="-257175">
              <a:buFont typeface="Arial" panose="020B0604020202020204" pitchFamily="34" charset="0"/>
              <a:buChar char="•"/>
            </a:pPr>
            <a:r>
              <a:rPr lang="da-DK" sz="1500" dirty="0">
                <a:solidFill>
                  <a:schemeClr val="tx1"/>
                </a:solidFill>
                <a:latin typeface="Calibri" panose="020F0502020204030204" pitchFamily="34" charset="0"/>
                <a:cs typeface="Calibri" panose="020F0502020204030204" pitchFamily="34" charset="0"/>
              </a:rPr>
              <a:t>Det forudsætter, at </a:t>
            </a:r>
            <a:r>
              <a:rPr lang="da-DK" sz="1500" dirty="0" err="1">
                <a:solidFill>
                  <a:schemeClr val="tx1"/>
                </a:solidFill>
                <a:latin typeface="Calibri" panose="020F0502020204030204" pitchFamily="34" charset="0"/>
                <a:cs typeface="Calibri" panose="020F0502020204030204" pitchFamily="34" charset="0"/>
              </a:rPr>
              <a:t>chaufføreren</a:t>
            </a:r>
            <a:r>
              <a:rPr lang="da-DK" sz="1500" dirty="0">
                <a:solidFill>
                  <a:schemeClr val="tx1"/>
                </a:solidFill>
                <a:latin typeface="Calibri" panose="020F0502020204030204" pitchFamily="34" charset="0"/>
                <a:cs typeface="Calibri" panose="020F0502020204030204" pitchFamily="34" charset="0"/>
              </a:rPr>
              <a:t> ikke </a:t>
            </a:r>
            <a:r>
              <a:rPr lang="da-DK" sz="1500" dirty="0" err="1">
                <a:solidFill>
                  <a:schemeClr val="tx1"/>
                </a:solidFill>
                <a:latin typeface="Calibri" panose="020F0502020204030204" pitchFamily="34" charset="0"/>
                <a:cs typeface="Calibri" panose="020F0502020204030204" pitchFamily="34" charset="0"/>
              </a:rPr>
              <a:t>pålæsser</a:t>
            </a:r>
            <a:r>
              <a:rPr lang="da-DK" sz="1500" dirty="0">
                <a:solidFill>
                  <a:schemeClr val="tx1"/>
                </a:solidFill>
                <a:latin typeface="Calibri" panose="020F0502020204030204" pitchFamily="34" charset="0"/>
                <a:cs typeface="Calibri" panose="020F0502020204030204" pitchFamily="34" charset="0"/>
              </a:rPr>
              <a:t> gods og aflæsser det i samme medlemsstat (</a:t>
            </a:r>
            <a:r>
              <a:rPr lang="da-DK" sz="1500" dirty="0" err="1">
                <a:solidFill>
                  <a:schemeClr val="tx1"/>
                </a:solidFill>
                <a:latin typeface="Calibri" panose="020F0502020204030204" pitchFamily="34" charset="0"/>
                <a:cs typeface="Calibri" panose="020F0502020204030204" pitchFamily="34" charset="0"/>
              </a:rPr>
              <a:t>cabotage</a:t>
            </a:r>
            <a:r>
              <a:rPr lang="da-DK" sz="1500" dirty="0">
                <a:solidFill>
                  <a:schemeClr val="tx1"/>
                </a:solidFill>
                <a:latin typeface="Calibri" panose="020F0502020204030204" pitchFamily="34" charset="0"/>
                <a:cs typeface="Calibri" panose="020F0502020204030204" pitchFamily="34" charset="0"/>
              </a:rPr>
              <a:t>).</a:t>
            </a:r>
          </a:p>
          <a:p>
            <a:pPr marL="257175" indent="-257175">
              <a:buFont typeface="Arial" panose="020B0604020202020204" pitchFamily="34" charset="0"/>
              <a:buChar char="•"/>
            </a:pPr>
            <a:r>
              <a:rPr lang="da-DK" sz="1500" dirty="0">
                <a:solidFill>
                  <a:schemeClr val="tx1"/>
                </a:solidFill>
                <a:latin typeface="Calibri" panose="020F0502020204030204" pitchFamily="34" charset="0"/>
                <a:cs typeface="Calibri" panose="020F0502020204030204" pitchFamily="34" charset="0"/>
              </a:rPr>
              <a:t>Hvis der under den bilaterale transport ikke udføres en ”yderligere aktivitet”, og der efter den bilaterale transport udføres en ny bilateral international transport tilbage til etableringsmedlemslandet, så kan der udføres to pålæsnings- og/eller aflæsningsaktivitet i de medlemsstater eller tredjelande, som </a:t>
            </a:r>
            <a:r>
              <a:rPr lang="da-DK" sz="1500" dirty="0" err="1">
                <a:solidFill>
                  <a:schemeClr val="tx1"/>
                </a:solidFill>
                <a:latin typeface="Calibri" panose="020F0502020204030204" pitchFamily="34" charset="0"/>
                <a:cs typeface="Calibri" panose="020F0502020204030204" pitchFamily="34" charset="0"/>
              </a:rPr>
              <a:t>chaufføreren</a:t>
            </a:r>
            <a:r>
              <a:rPr lang="da-DK" sz="1500" dirty="0">
                <a:solidFill>
                  <a:schemeClr val="tx1"/>
                </a:solidFill>
                <a:latin typeface="Calibri" panose="020F0502020204030204" pitchFamily="34" charset="0"/>
                <a:cs typeface="Calibri" panose="020F0502020204030204" pitchFamily="34" charset="0"/>
              </a:rPr>
              <a:t> krydser.</a:t>
            </a: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Tree>
    <p:extLst>
      <p:ext uri="{BB962C8B-B14F-4D97-AF65-F5344CB8AC3E}">
        <p14:creationId xmlns:p14="http://schemas.microsoft.com/office/powerpoint/2010/main" val="4104771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504002" y="2488587"/>
            <a:ext cx="7886700" cy="353690"/>
          </a:xfrm>
        </p:spPr>
        <p:txBody>
          <a:bodyPr>
            <a:noAutofit/>
          </a:bodyPr>
          <a:lstStyle/>
          <a:p>
            <a:pPr algn="ctr"/>
            <a:r>
              <a:rPr lang="da-DK" sz="7200" dirty="0"/>
              <a:t>EKSEMPLER</a:t>
            </a:r>
          </a:p>
        </p:txBody>
      </p:sp>
    </p:spTree>
    <p:extLst>
      <p:ext uri="{BB962C8B-B14F-4D97-AF65-F5344CB8AC3E}">
        <p14:creationId xmlns:p14="http://schemas.microsoft.com/office/powerpoint/2010/main" val="3854354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 Bilaterale transporter</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325795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i Litauen kører et fuldt læs fra Vilnius i Litauen til Paris i Frankrig. I Paris læsser chaufføren et nyt fuldt læs, som han kører tilbage til Litauen.</a:t>
            </a:r>
          </a:p>
          <a:p>
            <a:pPr lvl="0"/>
            <a:endParaRPr lang="da-DK" sz="1200"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Der er tale om to bilaterale transporter. </a:t>
            </a:r>
          </a:p>
          <a:p>
            <a:pPr lvl="0"/>
            <a:r>
              <a:rPr lang="da-DK" sz="1200" dirty="0">
                <a:solidFill>
                  <a:schemeClr val="tx1"/>
                </a:solidFill>
                <a:latin typeface="Calibri" panose="020F0502020204030204" pitchFamily="34" charset="0"/>
                <a:cs typeface="Calibri" panose="020F0502020204030204" pitchFamily="34" charset="0"/>
              </a:rPr>
              <a:t>En fra LT til FR og en fra FR til LT </a:t>
            </a:r>
          </a:p>
          <a:p>
            <a:pPr lvl="0"/>
            <a:r>
              <a:rPr lang="da-DK" sz="1200" dirty="0">
                <a:solidFill>
                  <a:schemeClr val="tx1"/>
                </a:solidFill>
                <a:latin typeface="Calibri" panose="020F0502020204030204" pitchFamily="34" charset="0"/>
                <a:cs typeface="Calibri" panose="020F0502020204030204" pitchFamily="34" charset="0"/>
              </a:rPr>
              <a:t>Chaufføren er undtaget fra udstationeringsreglerne under denne kørsel.</a:t>
            </a:r>
          </a:p>
          <a:p>
            <a:pPr lvl="0"/>
            <a:endParaRPr lang="da-DK" sz="1050" dirty="0">
              <a:solidFill>
                <a:schemeClr val="tx1"/>
              </a:solidFill>
              <a:latin typeface="Calibri" panose="020F0502020204030204" pitchFamily="34" charset="0"/>
              <a:cs typeface="Calibri" panose="020F0502020204030204" pitchFamily="34" charset="0"/>
            </a:endParaRPr>
          </a:p>
          <a:p>
            <a:pPr lvl="0"/>
            <a:endParaRPr lang="da-DK" sz="10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6" name="Picture 8">
            <a:extLst>
              <a:ext uri="{FF2B5EF4-FFF2-40B4-BE49-F238E27FC236}">
                <a16:creationId xmlns:a16="http://schemas.microsoft.com/office/drawing/2014/main" id="{4AB76B67-1A6F-4F5D-A2AE-DFD0A9D7E87B}"/>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60650" y="1364146"/>
            <a:ext cx="3976660" cy="3533363"/>
          </a:xfrm>
          <a:prstGeom prst="rect">
            <a:avLst/>
          </a:prstGeom>
          <a:noFill/>
        </p:spPr>
      </p:pic>
    </p:spTree>
    <p:extLst>
      <p:ext uri="{BB962C8B-B14F-4D97-AF65-F5344CB8AC3E}">
        <p14:creationId xmlns:p14="http://schemas.microsoft.com/office/powerpoint/2010/main" val="1301468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2: Bilateral transport med tre aflæsninger</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3257959" cy="318927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Litauen (LT) læsser en fuld lastbil med varer i Vilnius (LT).</a:t>
            </a:r>
          </a:p>
          <a:p>
            <a:pPr lvl="0"/>
            <a:r>
              <a:rPr lang="da-DK" sz="1200" dirty="0">
                <a:solidFill>
                  <a:schemeClr val="tx1"/>
                </a:solidFill>
                <a:latin typeface="Calibri" panose="020F0502020204030204" pitchFamily="34" charset="0"/>
                <a:cs typeface="Calibri" panose="020F0502020204030204" pitchFamily="34" charset="0"/>
              </a:rPr>
              <a:t>Chaufføren kører derefter til Berlin (DE) og losser 1/3 af godset, derefter kører han til Antwerpen (BE) for at losse yderligere 1/3 af godset og til sidst kører chaufføren videre til Lyon (FR), og losser den resterende 1/3 af godset.</a:t>
            </a:r>
          </a:p>
          <a:p>
            <a:pPr lvl="0"/>
            <a:endParaRPr lang="da-DK" sz="1200"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a:t>
            </a:r>
            <a:r>
              <a:rPr lang="da-DK" sz="1200" dirty="0">
                <a:solidFill>
                  <a:schemeClr val="tx1"/>
                </a:solidFill>
                <a:latin typeface="Calibri" panose="020F0502020204030204" pitchFamily="34" charset="0"/>
                <a:cs typeface="Calibri" panose="020F0502020204030204" pitchFamily="34" charset="0"/>
              </a:rPr>
              <a:t> Chaufføren udførte 3 bilaterale operationer inden for én transport. </a:t>
            </a:r>
          </a:p>
          <a:p>
            <a:pPr lvl="0"/>
            <a:r>
              <a:rPr lang="da-DK" sz="1200" dirty="0">
                <a:solidFill>
                  <a:schemeClr val="tx1"/>
                </a:solidFill>
                <a:latin typeface="Calibri" panose="020F0502020204030204" pitchFamily="34" charset="0"/>
                <a:cs typeface="Calibri" panose="020F0502020204030204" pitchFamily="34" charset="0"/>
              </a:rPr>
              <a:t>Transporten startede med et fuldt læs varer i LT (etableringsmedlemsstat), som derefter blev losset i 3 forskellige lande.</a:t>
            </a:r>
          </a:p>
          <a:p>
            <a:pPr lvl="0"/>
            <a:r>
              <a:rPr lang="da-DK" sz="1200" dirty="0">
                <a:solidFill>
                  <a:schemeClr val="tx1"/>
                </a:solidFill>
                <a:latin typeface="Calibri" panose="020F0502020204030204" pitchFamily="34" charset="0"/>
                <a:cs typeface="Calibri" panose="020F0502020204030204" pitchFamily="34" charset="0"/>
              </a:rPr>
              <a:t>De tre operationer er omfattet af hvert sit fragtbrev, men kan udføres under én samlet transport, og derfor er chaufføren ikke underlagt udstationeringsregler for hele turen.</a:t>
            </a:r>
            <a:endParaRPr lang="da-DK" sz="1050" dirty="0">
              <a:solidFill>
                <a:schemeClr val="tx1"/>
              </a:solidFill>
              <a:latin typeface="Calibri" panose="020F0502020204030204" pitchFamily="34" charset="0"/>
              <a:cs typeface="Calibri" panose="020F0502020204030204" pitchFamily="34" charset="0"/>
            </a:endParaRPr>
          </a:p>
          <a:p>
            <a:pPr lvl="0"/>
            <a:endParaRPr lang="da-DK" sz="10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9" name="Picture 9">
            <a:extLst>
              <a:ext uri="{FF2B5EF4-FFF2-40B4-BE49-F238E27FC236}">
                <a16:creationId xmlns:a16="http://schemas.microsoft.com/office/drawing/2014/main" id="{4ABF228B-010D-4B0B-A875-3241E0B1643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24598" y="1405168"/>
            <a:ext cx="3892868" cy="3492341"/>
          </a:xfrm>
          <a:prstGeom prst="rect">
            <a:avLst/>
          </a:prstGeom>
          <a:noFill/>
        </p:spPr>
      </p:pic>
    </p:spTree>
    <p:extLst>
      <p:ext uri="{BB962C8B-B14F-4D97-AF65-F5344CB8AC3E}">
        <p14:creationId xmlns:p14="http://schemas.microsoft.com/office/powerpoint/2010/main" val="158542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3: Bilateral transport med tre pålæsninger</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325795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På vej tilbage til LT læsser chaufføren ansat af virksomheden etableret i Litauen (LT) en 1/3 lastbil med varer i Lyon (FR). Chaufføren kører derefter til Bruxelles (BE) og læsser endnu en 1/3 lastbil med varer, og derefter til Warszawa (PL) for at læsse den resterende 1/3 lastbil med mere gods. Bagefter kører chaufføren videre til Vilnius (LT), for at losse alt godset der.</a:t>
            </a:r>
          </a:p>
          <a:p>
            <a:pPr lvl="0"/>
            <a:endParaRPr lang="da-DK" sz="1200"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a:t>
            </a:r>
            <a:r>
              <a:rPr lang="da-DK" sz="1200" dirty="0">
                <a:solidFill>
                  <a:schemeClr val="tx1"/>
                </a:solidFill>
                <a:latin typeface="Calibri" panose="020F0502020204030204" pitchFamily="34" charset="0"/>
                <a:cs typeface="Calibri" panose="020F0502020204030204" pitchFamily="34" charset="0"/>
              </a:rPr>
              <a:t> Chaufføren udførte 3 bilaterale operationer inden for én transport ligesom i eksempel 2. </a:t>
            </a:r>
          </a:p>
          <a:p>
            <a:pPr lvl="0"/>
            <a:r>
              <a:rPr lang="da-DK" sz="1200" dirty="0">
                <a:solidFill>
                  <a:schemeClr val="tx1"/>
                </a:solidFill>
                <a:latin typeface="Calibri" panose="020F0502020204030204" pitchFamily="34" charset="0"/>
                <a:cs typeface="Calibri" panose="020F0502020204030204" pitchFamily="34" charset="0"/>
              </a:rPr>
              <a:t>De tre operationer er omfattet af hvert sit fragtbrev, men kan udføres under én samlet transport, og derfor er chaufføren ikke underlagt udstationeringsregler for hele turen.</a:t>
            </a:r>
            <a:endParaRPr lang="da-DK" sz="1050" dirty="0">
              <a:solidFill>
                <a:schemeClr val="tx1"/>
              </a:solidFill>
              <a:latin typeface="Calibri" panose="020F0502020204030204" pitchFamily="34" charset="0"/>
              <a:cs typeface="Calibri" panose="020F0502020204030204" pitchFamily="34" charset="0"/>
            </a:endParaRPr>
          </a:p>
          <a:p>
            <a:pPr lvl="0"/>
            <a:endParaRPr lang="da-DK" sz="10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 name="Picture 10">
            <a:extLst>
              <a:ext uri="{FF2B5EF4-FFF2-40B4-BE49-F238E27FC236}">
                <a16:creationId xmlns:a16="http://schemas.microsoft.com/office/drawing/2014/main" id="{B30079B8-96D2-4493-9182-92ADF6F7994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81773" y="1420883"/>
            <a:ext cx="3820954" cy="3476625"/>
          </a:xfrm>
          <a:prstGeom prst="rect">
            <a:avLst/>
          </a:prstGeom>
          <a:noFill/>
        </p:spPr>
      </p:pic>
    </p:spTree>
    <p:extLst>
      <p:ext uri="{BB962C8B-B14F-4D97-AF65-F5344CB8AC3E}">
        <p14:creationId xmlns:p14="http://schemas.microsoft.com/office/powerpoint/2010/main" val="48576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4: Ikke-bilateral transport (tredjelandskørsel)</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Portugal (PT) transporterer en fuldlæsset lastbil Lissabon (PT) til Marseille (FR). Chaufføren losser varerne i Marseille. </a:t>
            </a:r>
          </a:p>
          <a:p>
            <a:pPr lvl="0"/>
            <a:r>
              <a:rPr lang="da-DK" sz="1200" dirty="0">
                <a:solidFill>
                  <a:schemeClr val="tx1"/>
                </a:solidFill>
                <a:latin typeface="Calibri" panose="020F0502020204030204" pitchFamily="34" charset="0"/>
                <a:cs typeface="Calibri" panose="020F0502020204030204" pitchFamily="34" charset="0"/>
              </a:rPr>
              <a:t>På samme sted i Marseille (FR) læsser chaufføren herefter et fuldt læs og losser dem i Berlin (DE). På samme sted i Berlin læsser chaufføren en fuld lastbil med varer og losser dem i Porto (PT).</a:t>
            </a:r>
          </a:p>
          <a:p>
            <a:pPr lvl="0"/>
            <a:endParaRPr lang="da-DK" sz="1200"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to bilaterale transporter fra hhv. PT til FR og fra DE til PT. Her var chaufføren undtaget udstationeringsreglerne.</a:t>
            </a:r>
          </a:p>
          <a:p>
            <a:pPr lvl="0"/>
            <a:r>
              <a:rPr lang="da-DK" sz="1200" dirty="0">
                <a:solidFill>
                  <a:schemeClr val="tx1"/>
                </a:solidFill>
                <a:latin typeface="Calibri" panose="020F0502020204030204" pitchFamily="34" charset="0"/>
                <a:cs typeface="Calibri" panose="020F0502020204030204" pitchFamily="34" charset="0"/>
              </a:rPr>
              <a:t>Chaufføren udførte samtidig en tredjelandskørsel fra FR til DE.</a:t>
            </a:r>
          </a:p>
          <a:p>
            <a:pPr lvl="0"/>
            <a:r>
              <a:rPr lang="da-DK" sz="1200" dirty="0">
                <a:solidFill>
                  <a:schemeClr val="tx1"/>
                </a:solidFill>
                <a:latin typeface="Calibri" panose="020F0502020204030204" pitchFamily="34" charset="0"/>
                <a:cs typeface="Calibri" panose="020F0502020204030204" pitchFamily="34" charset="0"/>
              </a:rPr>
              <a:t>Derfor anses chaufføren for at være udstationeret i FR fra chaufføren kører til læssestedet for at læsse godset til tredjelandskørslen og indtil han forlader FR. Chaufføren anses ligeledes for udstationeret i DE fra han kører ind i DE og indtil han losser godset.</a:t>
            </a: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9" name="Picture 11">
            <a:extLst>
              <a:ext uri="{FF2B5EF4-FFF2-40B4-BE49-F238E27FC236}">
                <a16:creationId xmlns:a16="http://schemas.microsoft.com/office/drawing/2014/main" id="{B2DDD0A9-A619-4CEE-B892-B3387F0BDE5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01410" y="1357066"/>
            <a:ext cx="3938588" cy="3540443"/>
          </a:xfrm>
          <a:prstGeom prst="rect">
            <a:avLst/>
          </a:prstGeom>
          <a:noFill/>
        </p:spPr>
      </p:pic>
    </p:spTree>
    <p:extLst>
      <p:ext uri="{BB962C8B-B14F-4D97-AF65-F5344CB8AC3E}">
        <p14:creationId xmlns:p14="http://schemas.microsoft.com/office/powerpoint/2010/main" val="3033277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504000" y="245991"/>
            <a:ext cx="7886700" cy="807243"/>
          </a:xfrm>
        </p:spPr>
        <p:txBody>
          <a:bodyPr>
            <a:noAutofit/>
          </a:bodyPr>
          <a:lstStyle/>
          <a:p>
            <a:r>
              <a:rPr lang="da-DK" sz="3150" dirty="0"/>
              <a:t>Eks 5: Ikke-bilateral transport (tredjelandskørsel) med tomkørsel</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Portugal (PT) læsser en fuld lastbil i Lissabon (PT) og kører til Berlin (DE), hvor disse varer losses. </a:t>
            </a:r>
          </a:p>
          <a:p>
            <a:pPr lvl="0"/>
            <a:r>
              <a:rPr lang="da-DK" sz="1200" dirty="0">
                <a:solidFill>
                  <a:schemeClr val="tx1"/>
                </a:solidFill>
                <a:latin typeface="Calibri" panose="020F0502020204030204" pitchFamily="34" charset="0"/>
                <a:cs typeface="Calibri" panose="020F0502020204030204" pitchFamily="34" charset="0"/>
              </a:rPr>
              <a:t>I Berlin (DE) læsser chaufføren en fuld lastbil med andet gods og losser i Madrid (ES). Derefter kører chaufføren tom fra Madrid (ES) tilbage til etableringsmedlemsstaten (PT).</a:t>
            </a: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en bilateral transport fra PT til DE, en tredjelandskørsel fra DE til ES og en tomkørsel fra ES tilbage til PT.</a:t>
            </a:r>
          </a:p>
          <a:p>
            <a:pPr lvl="0"/>
            <a:r>
              <a:rPr lang="da-DK" sz="1200" dirty="0">
                <a:solidFill>
                  <a:schemeClr val="tx1"/>
                </a:solidFill>
                <a:latin typeface="Calibri" panose="020F0502020204030204" pitchFamily="34" charset="0"/>
                <a:cs typeface="Calibri" panose="020F0502020204030204" pitchFamily="34" charset="0"/>
              </a:rPr>
              <a:t>Chaufføren er udstationeret i DE efter afslutningen af den bilaterale transport, når han/hun begynder at køre til læssestedet for at læsse varerne, der skal transporteres i forbindelse med tredjelandskørslen fra DE til ES. Udstationeringen afsluttes, når chaufføren forlader DE.</a:t>
            </a:r>
          </a:p>
          <a:p>
            <a:pPr lvl="0"/>
            <a:r>
              <a:rPr lang="da-DK" sz="1200" dirty="0">
                <a:solidFill>
                  <a:schemeClr val="tx1"/>
                </a:solidFill>
                <a:latin typeface="Calibri" panose="020F0502020204030204" pitchFamily="34" charset="0"/>
                <a:cs typeface="Calibri" panose="020F0502020204030204" pitchFamily="34" charset="0"/>
              </a:rPr>
              <a:t>Derudover anses chaufføren for at være udstationeret i ES fra det tidspunkt, hun/hun kører ind i ES og indtil han losser varerne fra tredjelandskørslen.</a:t>
            </a:r>
          </a:p>
          <a:p>
            <a:pPr lvl="0"/>
            <a:r>
              <a:rPr lang="da-DK" sz="1200" dirty="0">
                <a:solidFill>
                  <a:schemeClr val="tx1"/>
                </a:solidFill>
                <a:latin typeface="Calibri" panose="020F0502020204030204" pitchFamily="34" charset="0"/>
                <a:cs typeface="Calibri" panose="020F0502020204030204" pitchFamily="34" charset="0"/>
              </a:rPr>
              <a:t>Tomkørslen anses ikke for at være udstationering og chaufføren er heller ikke udstationeret i FR, som chaufføren kører transit igennem.</a:t>
            </a: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 name="Picture 19">
            <a:extLst>
              <a:ext uri="{FF2B5EF4-FFF2-40B4-BE49-F238E27FC236}">
                <a16:creationId xmlns:a16="http://schemas.microsoft.com/office/drawing/2014/main" id="{8EF88F1D-61C1-4B84-B345-F373E6AD404C}"/>
              </a:ext>
            </a:extLst>
          </p:cNvPr>
          <p:cNvPicPr>
            <a:picLocks noChangeAspect="1"/>
          </p:cNvPicPr>
          <p:nvPr/>
        </p:nvPicPr>
        <p:blipFill>
          <a:blip r:embed="rId3"/>
          <a:stretch>
            <a:fillRect/>
          </a:stretch>
        </p:blipFill>
        <p:spPr>
          <a:xfrm>
            <a:off x="4811353" y="1326160"/>
            <a:ext cx="4116570" cy="3571349"/>
          </a:xfrm>
          <a:prstGeom prst="rect">
            <a:avLst/>
          </a:prstGeom>
          <a:noFill/>
        </p:spPr>
      </p:pic>
    </p:spTree>
    <p:extLst>
      <p:ext uri="{BB962C8B-B14F-4D97-AF65-F5344CB8AC3E}">
        <p14:creationId xmlns:p14="http://schemas.microsoft.com/office/powerpoint/2010/main" val="621859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6: To bilaterale transporter med yderligere aktivitet</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af en virksomhed etableret i Litauen (LT) læsser ½ lastbil med varer i Vilnius (LT) som skal leveres i Barcelona (ES). Undervejs standser chaufføren i Berlin (DE) og læsser den resterende ½ lastbil. Chaufføren tager derefter til Bruxelles (BE) og losser de varer, der er lastet i Berlin (DE). Bagefter fortsætter chaufføren rejsen og losser i Barcelona (ES) varerne lastet i Vilnius (LT). </a:t>
            </a:r>
          </a:p>
          <a:p>
            <a:pPr lvl="0"/>
            <a:r>
              <a:rPr lang="da-DK" sz="1200" dirty="0">
                <a:solidFill>
                  <a:schemeClr val="tx1"/>
                </a:solidFill>
                <a:latin typeface="Calibri" panose="020F0502020204030204" pitchFamily="34" charset="0"/>
                <a:cs typeface="Calibri" panose="020F0502020204030204" pitchFamily="34" charset="0"/>
              </a:rPr>
              <a:t>På vej tilbage læsser chaufføren en fuld lastbil med varer i Barcelona (ES). Chaufføren stopper i Bruxelles for at losse ½ af godset. Chaufføren fortsætter derefter til Vilnius (LT) for at losse den resterende ½ af godset.</a:t>
            </a: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Der er ikke tale om udstationering, da der er tale om to bilaterale transporter med hver en yderligere aktivitet af læsning + losning.</a:t>
            </a: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 name="Picture 12">
            <a:extLst>
              <a:ext uri="{FF2B5EF4-FFF2-40B4-BE49-F238E27FC236}">
                <a16:creationId xmlns:a16="http://schemas.microsoft.com/office/drawing/2014/main" id="{5A551C0D-7FE1-4D21-9D13-CDB296054DC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86301" y="1167534"/>
            <a:ext cx="4083368" cy="3676174"/>
          </a:xfrm>
          <a:prstGeom prst="rect">
            <a:avLst/>
          </a:prstGeom>
          <a:noFill/>
        </p:spPr>
      </p:pic>
    </p:spTree>
    <p:extLst>
      <p:ext uri="{BB962C8B-B14F-4D97-AF65-F5344CB8AC3E}">
        <p14:creationId xmlns:p14="http://schemas.microsoft.com/office/powerpoint/2010/main" val="3593935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7: Bilateral transport med to yderligere aktiviteter (0+2)</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fontScale="925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Litauen (LT) læsser en fuld lastbil med varer i Vilnius (LT) og leverer dem i Madrid (ES).Chaufføren læsser derefter en fuld lastbil med varer i Madrid (ES). Chaufføren stopper i Bruxelles (BE) for at losse ¼ af disse varer. Chaufføren kører derefter til Berlin (DE) og læsser ¼ af godset af. Chaufføren fortsætter derefter til Vilnius (LT) for at losse den resterende ½ af godset.</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to bilaterale transporter med yderligere to aktiviteter med losning under den bilaterale returoperation. </a:t>
            </a:r>
          </a:p>
          <a:p>
            <a:pPr lvl="0"/>
            <a:r>
              <a:rPr lang="da-DK" sz="1200" dirty="0">
                <a:solidFill>
                  <a:schemeClr val="tx1"/>
                </a:solidFill>
                <a:latin typeface="Calibri" panose="020F0502020204030204" pitchFamily="34" charset="0"/>
                <a:cs typeface="Calibri" panose="020F0502020204030204" pitchFamily="34" charset="0"/>
              </a:rPr>
              <a:t>Den første bilaterale transport blev udført fra LT til ES, uden yderligere aktiviteter. </a:t>
            </a:r>
          </a:p>
          <a:p>
            <a:pPr lvl="0"/>
            <a:r>
              <a:rPr lang="da-DK" sz="1200" dirty="0">
                <a:solidFill>
                  <a:schemeClr val="tx1"/>
                </a:solidFill>
                <a:latin typeface="Calibri" panose="020F0502020204030204" pitchFamily="34" charset="0"/>
                <a:cs typeface="Calibri" panose="020F0502020204030204" pitchFamily="34" charset="0"/>
              </a:rPr>
              <a:t>Den anden (retur) bilaterale transport blev udført fra ES til LT med to yderligere aktiviteter (dvs. tredjelandskørsel mellem ES-BE og ES-DE, bestående af to gange losning). </a:t>
            </a:r>
          </a:p>
          <a:p>
            <a:pPr lvl="0"/>
            <a:r>
              <a:rPr lang="da-DK" sz="1200" dirty="0">
                <a:solidFill>
                  <a:schemeClr val="tx1"/>
                </a:solidFill>
                <a:latin typeface="Calibri" panose="020F0502020204030204" pitchFamily="34" charset="0"/>
                <a:cs typeface="Calibri" panose="020F0502020204030204" pitchFamily="34" charset="0"/>
              </a:rPr>
              <a:t>Chaufføren er ikke underlagt udstationeringsregler under hele turen.</a:t>
            </a:r>
            <a:endParaRPr lang="da-DK" sz="1350" dirty="0">
              <a:solidFill>
                <a:schemeClr val="tx1"/>
              </a:solidFill>
              <a:latin typeface="Calibri" panose="020F0502020204030204" pitchFamily="34" charset="0"/>
              <a:cs typeface="Calibri" panose="020F0502020204030204" pitchFamily="34" charset="0"/>
            </a:endParaRP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9" name="Picture 13">
            <a:extLst>
              <a:ext uri="{FF2B5EF4-FFF2-40B4-BE49-F238E27FC236}">
                <a16:creationId xmlns:a16="http://schemas.microsoft.com/office/drawing/2014/main" id="{0794126E-DFCB-49F5-9378-2EF7255A456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37907" y="1476605"/>
            <a:ext cx="3749516" cy="3420904"/>
          </a:xfrm>
          <a:prstGeom prst="rect">
            <a:avLst/>
          </a:prstGeom>
          <a:noFill/>
        </p:spPr>
      </p:pic>
    </p:spTree>
    <p:extLst>
      <p:ext uri="{BB962C8B-B14F-4D97-AF65-F5344CB8AC3E}">
        <p14:creationId xmlns:p14="http://schemas.microsoft.com/office/powerpoint/2010/main" val="476631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8: Bilateral transport med to yderligere aktiviteter (0+2)</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fontScale="925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Litauen (LT) læsser en fuld lastbil med varer i Vilnius (LT) og leverer dem i Barcelona (ES).</a:t>
            </a:r>
          </a:p>
          <a:p>
            <a:pPr lvl="0"/>
            <a:r>
              <a:rPr lang="da-DK" sz="1200" dirty="0">
                <a:solidFill>
                  <a:schemeClr val="tx1"/>
                </a:solidFill>
                <a:latin typeface="Calibri" panose="020F0502020204030204" pitchFamily="34" charset="0"/>
                <a:cs typeface="Calibri" panose="020F0502020204030204" pitchFamily="34" charset="0"/>
              </a:rPr>
              <a:t>Chaufføren læsser ½ lastbil med gods i Barcelona (ES) og stopper derefter i Lyon (FR) og læsser ½ lastbil med en anden type gods. Bagefter kører chaufføren til Bruxelles (BE) og losser godset fra Lyon (FR). Chaufføren fortsætter derefter til Berlin (DE) for at læsse ½ lastbil med andet gods, som derefter losses i Warszawa (PL). </a:t>
            </a:r>
          </a:p>
          <a:p>
            <a:pPr lvl="0"/>
            <a:r>
              <a:rPr lang="da-DK" sz="1200" dirty="0">
                <a:solidFill>
                  <a:schemeClr val="tx1"/>
                </a:solidFill>
                <a:latin typeface="Calibri" panose="020F0502020204030204" pitchFamily="34" charset="0"/>
                <a:cs typeface="Calibri" panose="020F0502020204030204" pitchFamily="34" charset="0"/>
              </a:rPr>
              <a:t>Til sidst fortsætter chaufføren til Vilnius (LT), hvor han/hun losser godset lastet i Barcelona (ES).</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Den første bilaterale transport blev udført fra LT til ES uden yderligere aktivitet. Den anden (retur) bilaterale transport blev udført fra ES til LT med to fritagne yderligere aktiviteter (dvs. tredjelandskørsel mellem FR-BE og DE-PL, begge bestående af en yderligere lastning og losning). </a:t>
            </a:r>
          </a:p>
          <a:p>
            <a:pPr lvl="0"/>
            <a:r>
              <a:rPr lang="da-DK" sz="1200" dirty="0">
                <a:solidFill>
                  <a:schemeClr val="tx1"/>
                </a:solidFill>
                <a:latin typeface="Calibri" panose="020F0502020204030204" pitchFamily="34" charset="0"/>
                <a:cs typeface="Calibri" panose="020F0502020204030204" pitchFamily="34" charset="0"/>
              </a:rPr>
              <a:t>Chaufføren var ikke underlagt udstationeringsregler for hele turen.</a:t>
            </a:r>
          </a:p>
          <a:p>
            <a:pPr lvl="0"/>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 name="Picture 14">
            <a:extLst>
              <a:ext uri="{FF2B5EF4-FFF2-40B4-BE49-F238E27FC236}">
                <a16:creationId xmlns:a16="http://schemas.microsoft.com/office/drawing/2014/main" id="{8815C825-9FB2-4B48-B328-07368499B5F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00602" y="1317538"/>
            <a:ext cx="4101465" cy="3579971"/>
          </a:xfrm>
          <a:prstGeom prst="rect">
            <a:avLst/>
          </a:prstGeom>
          <a:noFill/>
        </p:spPr>
      </p:pic>
    </p:spTree>
    <p:extLst>
      <p:ext uri="{BB962C8B-B14F-4D97-AF65-F5344CB8AC3E}">
        <p14:creationId xmlns:p14="http://schemas.microsoft.com/office/powerpoint/2010/main" val="3856504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a:xfrm>
            <a:off x="504003" y="245991"/>
            <a:ext cx="7886700" cy="353690"/>
          </a:xfrm>
        </p:spPr>
        <p:txBody>
          <a:bodyPr>
            <a:noAutofit/>
          </a:bodyPr>
          <a:lstStyle/>
          <a:p>
            <a:r>
              <a:rPr lang="da-DK" sz="3150" dirty="0"/>
              <a:t>Eks 9: Bilateral transport med yderligere aktiviteter undtaget og omfattet af udstationering</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af en virksomhed etableret i Litauen (LT) læsser ½ lastbil med varer i Vilnius (LT), der skal leveres til Madrid (ES).</a:t>
            </a:r>
          </a:p>
          <a:p>
            <a:pPr lvl="0"/>
            <a:r>
              <a:rPr lang="da-DK" sz="1200" dirty="0">
                <a:solidFill>
                  <a:schemeClr val="tx1"/>
                </a:solidFill>
                <a:latin typeface="Calibri" panose="020F0502020204030204" pitchFamily="34" charset="0"/>
                <a:cs typeface="Calibri" panose="020F0502020204030204" pitchFamily="34" charset="0"/>
              </a:rPr>
              <a:t> Mens han kører til Madrid, stopper chaufføren i Warszawa (PL) for at læsse ½ lastbil med andet gods for at levere det til Berlin (DE). </a:t>
            </a:r>
          </a:p>
          <a:p>
            <a:pPr lvl="0"/>
            <a:r>
              <a:rPr lang="da-DK" sz="1200" dirty="0">
                <a:solidFill>
                  <a:schemeClr val="tx1"/>
                </a:solidFill>
                <a:latin typeface="Calibri" panose="020F0502020204030204" pitchFamily="34" charset="0"/>
                <a:cs typeface="Calibri" panose="020F0502020204030204" pitchFamily="34" charset="0"/>
              </a:rPr>
              <a:t>Efter at have losset varerne fra Warszawa i Berlin læsser chaufføren derefter ½ lastbil med en anden type gods i Berlin (DE) og losser dem i Bruxelles (BE). Bagefter fortsætter chaufføren til Madrid (ES), og losser godset fra Vilnius (LT).</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én bilateral transport (fra LT til ES) og to yderligere aktiviteter med lastning og losning under denne bilaterale operation.</a:t>
            </a:r>
          </a:p>
          <a:p>
            <a:pPr lvl="0"/>
            <a:r>
              <a:rPr lang="da-DK" sz="1200" dirty="0">
                <a:solidFill>
                  <a:schemeClr val="tx1"/>
                </a:solidFill>
                <a:latin typeface="Calibri" panose="020F0502020204030204" pitchFamily="34" charset="0"/>
                <a:cs typeface="Calibri" panose="020F0502020204030204" pitchFamily="34" charset="0"/>
              </a:rPr>
              <a:t>Den anden ekstra aktivitet med at laste varer i DE og losse dem i BE falder ind under udstationeringsreglerne. Dette skyldes, at chaufføren allerede har benyttet muligheden for én fritaget ekstra aktivitet med lastning og losning.</a:t>
            </a:r>
          </a:p>
          <a:p>
            <a:pPr lvl="0"/>
            <a:r>
              <a:rPr lang="da-DK" sz="1200" dirty="0">
                <a:solidFill>
                  <a:schemeClr val="tx1"/>
                </a:solidFill>
                <a:latin typeface="Calibri" panose="020F0502020204030204" pitchFamily="34" charset="0"/>
                <a:cs typeface="Calibri" panose="020F0502020204030204" pitchFamily="34" charset="0"/>
              </a:rPr>
              <a:t>Chaufføren er udstationeret fra han læsser varer i Berlin og til han forlader DE og fra han kører ind i BE til han losser varerne i Bruxelles.</a:t>
            </a: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9" name="Picture 15">
            <a:extLst>
              <a:ext uri="{FF2B5EF4-FFF2-40B4-BE49-F238E27FC236}">
                <a16:creationId xmlns:a16="http://schemas.microsoft.com/office/drawing/2014/main" id="{C3867252-265E-4151-A78A-5C4DA721291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50502" y="1540151"/>
            <a:ext cx="3589496" cy="3181350"/>
          </a:xfrm>
          <a:prstGeom prst="rect">
            <a:avLst/>
          </a:prstGeom>
          <a:noFill/>
        </p:spPr>
      </p:pic>
    </p:spTree>
    <p:extLst>
      <p:ext uri="{BB962C8B-B14F-4D97-AF65-F5344CB8AC3E}">
        <p14:creationId xmlns:p14="http://schemas.microsoft.com/office/powerpoint/2010/main" val="1776451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10: To bilaterale transporter + </a:t>
            </a:r>
            <a:r>
              <a:rPr lang="da-DK" sz="3150" dirty="0" err="1"/>
              <a:t>cabotage</a:t>
            </a:r>
            <a:endParaRPr lang="da-DK" sz="3150" dirty="0"/>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Portugal (PT) læsser en fuld lastbil med varer i Lissabon (PT) og leverer dem i Hamborg (DE). </a:t>
            </a:r>
          </a:p>
          <a:p>
            <a:pPr lvl="0"/>
            <a:r>
              <a:rPr lang="da-DK" sz="1200" dirty="0">
                <a:solidFill>
                  <a:schemeClr val="tx1"/>
                </a:solidFill>
                <a:latin typeface="Calibri" panose="020F0502020204030204" pitchFamily="34" charset="0"/>
                <a:cs typeface="Calibri" panose="020F0502020204030204" pitchFamily="34" charset="0"/>
              </a:rPr>
              <a:t>Efter at have losset varer i Hamborg (DE), læsser chaufføren en fuld lastbil med andet gods og losser det i München (DE).</a:t>
            </a:r>
          </a:p>
          <a:p>
            <a:pPr lvl="0"/>
            <a:r>
              <a:rPr lang="da-DK" sz="1200" dirty="0">
                <a:solidFill>
                  <a:schemeClr val="tx1"/>
                </a:solidFill>
                <a:latin typeface="Calibri" panose="020F0502020204030204" pitchFamily="34" charset="0"/>
                <a:cs typeface="Calibri" panose="020F0502020204030204" pitchFamily="34" charset="0"/>
              </a:rPr>
              <a:t>Derefter læsser chaufføren i München (DE) en fuld lastbil med varer, der bliver leveret i Lissabon (PT).</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to bilaterale transporter (en fra PT til DE og en anden fra DE tilbage til PT) og en cabotagekørsel i DE. Chaufføren anses for udstationeret til DE.</a:t>
            </a:r>
          </a:p>
          <a:p>
            <a:pPr lvl="0"/>
            <a:r>
              <a:rPr lang="da-DK" sz="1200" dirty="0">
                <a:solidFill>
                  <a:schemeClr val="tx1"/>
                </a:solidFill>
                <a:latin typeface="Calibri" panose="020F0502020204030204" pitchFamily="34" charset="0"/>
                <a:cs typeface="Calibri" panose="020F0502020204030204" pitchFamily="34" charset="0"/>
              </a:rPr>
              <a:t>Udstationeringen starter efter losningen af varer i Hamborg (afslutningen af den bilaterale transport, når chaufføren kører mod læssestedet og slutter ved losningen af varer i München (cabotagekørslens afslutning).</a:t>
            </a:r>
          </a:p>
          <a:p>
            <a:pPr lvl="0"/>
            <a:r>
              <a:rPr lang="da-DK" sz="1200" dirty="0">
                <a:solidFill>
                  <a:schemeClr val="tx1"/>
                </a:solidFill>
                <a:latin typeface="Calibri" panose="020F0502020204030204" pitchFamily="34" charset="0"/>
                <a:cs typeface="Calibri" panose="020F0502020204030204" pitchFamily="34" charset="0"/>
              </a:rPr>
              <a:t>Chaufføren anses ikke for at være udstationeret i perioden efter cabotagekørslen inden han indleder den bilaterale transport tilbage til PT.</a:t>
            </a: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 name="Picture 16">
            <a:extLst>
              <a:ext uri="{FF2B5EF4-FFF2-40B4-BE49-F238E27FC236}">
                <a16:creationId xmlns:a16="http://schemas.microsoft.com/office/drawing/2014/main" id="{A19DE3F4-A0AE-4EF3-8C51-845D54851CB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15130" y="1437076"/>
            <a:ext cx="3959066" cy="3460433"/>
          </a:xfrm>
          <a:prstGeom prst="rect">
            <a:avLst/>
          </a:prstGeom>
          <a:noFill/>
        </p:spPr>
      </p:pic>
    </p:spTree>
    <p:extLst>
      <p:ext uri="{BB962C8B-B14F-4D97-AF65-F5344CB8AC3E}">
        <p14:creationId xmlns:p14="http://schemas.microsoft.com/office/powerpoint/2010/main" val="172304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11: Transit + bilateral transport + tredjelandskørsel + transit</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100" dirty="0">
                <a:solidFill>
                  <a:schemeClr val="tx1"/>
                </a:solidFill>
                <a:latin typeface="Calibri" panose="020F0502020204030204" pitchFamily="34" charset="0"/>
                <a:cs typeface="Calibri" panose="020F0502020204030204" pitchFamily="34" charset="0"/>
              </a:rPr>
              <a:t>En chauffør ansat af en virksomhed etableret i Portugal (PT) læsser en fuld lastbil i Lissabon (PT) og losser i Madrid (ES). </a:t>
            </a:r>
          </a:p>
          <a:p>
            <a:pPr lvl="0"/>
            <a:r>
              <a:rPr lang="da-DK" sz="1100" dirty="0">
                <a:solidFill>
                  <a:schemeClr val="tx1"/>
                </a:solidFill>
                <a:latin typeface="Calibri" panose="020F0502020204030204" pitchFamily="34" charset="0"/>
                <a:cs typeface="Calibri" panose="020F0502020204030204" pitchFamily="34" charset="0"/>
              </a:rPr>
              <a:t>I Madrid (ES) læsser chaufføren en ny fuld lastbil, der skal leveres til Dortmund (DE). Efter levering i Dortmund vender chaufføren tilbage med den tomme lastbil til Lissabon (PT).</a:t>
            </a:r>
            <a:endParaRPr lang="da-DK" sz="1100" b="1" dirty="0">
              <a:solidFill>
                <a:schemeClr val="tx1"/>
              </a:solidFill>
              <a:latin typeface="Calibri" panose="020F0502020204030204" pitchFamily="34" charset="0"/>
              <a:cs typeface="Calibri" panose="020F0502020204030204" pitchFamily="34" charset="0"/>
            </a:endParaRPr>
          </a:p>
          <a:p>
            <a:pPr lvl="0"/>
            <a:r>
              <a:rPr lang="da-DK" sz="1100" b="1" dirty="0">
                <a:solidFill>
                  <a:schemeClr val="tx1"/>
                </a:solidFill>
                <a:latin typeface="Calibri" panose="020F0502020204030204" pitchFamily="34" charset="0"/>
                <a:cs typeface="Calibri" panose="020F0502020204030204" pitchFamily="34" charset="0"/>
              </a:rPr>
              <a:t>Konklusion:</a:t>
            </a:r>
          </a:p>
          <a:p>
            <a:pPr lvl="0"/>
            <a:r>
              <a:rPr lang="da-DK" sz="1100" dirty="0">
                <a:solidFill>
                  <a:schemeClr val="tx1"/>
                </a:solidFill>
                <a:latin typeface="Calibri" panose="020F0502020204030204" pitchFamily="34" charset="0"/>
                <a:cs typeface="Calibri" panose="020F0502020204030204" pitchFamily="34" charset="0"/>
              </a:rPr>
              <a:t>Chaufføren udførte en bilateral transport fra PT til ES, en tredjelandskørsel fra ES til DE og en tur uden last fra DE tilbage til PT.</a:t>
            </a:r>
          </a:p>
          <a:p>
            <a:pPr lvl="0"/>
            <a:r>
              <a:rPr lang="da-DK" sz="1100" dirty="0">
                <a:solidFill>
                  <a:schemeClr val="tx1"/>
                </a:solidFill>
                <a:latin typeface="Calibri" panose="020F0502020204030204" pitchFamily="34" charset="0"/>
                <a:cs typeface="Calibri" panose="020F0502020204030204" pitchFamily="34" charset="0"/>
              </a:rPr>
              <a:t>Chaufføren er udstationeret i Spanien efter afslutningen af den bilaterale transport, når han/hun kører til læssestedet for tredjelandskørslen. Udstationeringen i ES slutter, når chaufføren forlader Spanien. </a:t>
            </a:r>
          </a:p>
          <a:p>
            <a:pPr lvl="0"/>
            <a:r>
              <a:rPr lang="da-DK" sz="1100" dirty="0">
                <a:solidFill>
                  <a:schemeClr val="tx1"/>
                </a:solidFill>
                <a:latin typeface="Calibri" panose="020F0502020204030204" pitchFamily="34" charset="0"/>
                <a:cs typeface="Calibri" panose="020F0502020204030204" pitchFamily="34" charset="0"/>
              </a:rPr>
              <a:t>Derudover er chaufføren udstationeret i DE fra det øjeblik han kører ind i DE indtil afslutningen af tredjelandskørslen.</a:t>
            </a:r>
          </a:p>
          <a:p>
            <a:pPr lvl="0"/>
            <a:r>
              <a:rPr lang="da-DK" sz="1100" dirty="0">
                <a:solidFill>
                  <a:schemeClr val="tx1"/>
                </a:solidFill>
                <a:latin typeface="Calibri" panose="020F0502020204030204" pitchFamily="34" charset="0"/>
                <a:cs typeface="Calibri" panose="020F0502020204030204" pitchFamily="34" charset="0"/>
              </a:rPr>
              <a:t>Chaufføren er ikke udstationeret på den tomme kørsel tilbage til PT og heller ikke i de lande, som han/hun kører transitkørsel igennem (BE og FR).</a:t>
            </a: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9" name="Picture 5">
            <a:extLst>
              <a:ext uri="{FF2B5EF4-FFF2-40B4-BE49-F238E27FC236}">
                <a16:creationId xmlns:a16="http://schemas.microsoft.com/office/drawing/2014/main" id="{4B9E3F53-BDAF-417A-9BE4-75753AA5EF8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86302" y="1708233"/>
            <a:ext cx="4440259" cy="3189276"/>
          </a:xfrm>
          <a:prstGeom prst="rect">
            <a:avLst/>
          </a:prstGeom>
        </p:spPr>
      </p:pic>
    </p:spTree>
    <p:extLst>
      <p:ext uri="{BB962C8B-B14F-4D97-AF65-F5344CB8AC3E}">
        <p14:creationId xmlns:p14="http://schemas.microsoft.com/office/powerpoint/2010/main" val="1527564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12: bilateral transport + tomkørsel </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Litauen (LT) læsser en fuld lastbil med varer i Vilnius (LT) og læsser dem af i Paris (FR). På tilbagevejen kører chaufføren tom fra Frankrig (FR) til Litauen (LT).</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en bilateral transport fra LT til FR, efterfulgt af en tom rejse fra FR til LT. </a:t>
            </a:r>
          </a:p>
          <a:p>
            <a:pPr lvl="0"/>
            <a:r>
              <a:rPr lang="da-DK" sz="1200" dirty="0">
                <a:solidFill>
                  <a:schemeClr val="tx1"/>
                </a:solidFill>
                <a:latin typeface="Calibri" panose="020F0502020204030204" pitchFamily="34" charset="0"/>
                <a:cs typeface="Calibri" panose="020F0502020204030204" pitchFamily="34" charset="0"/>
              </a:rPr>
              <a:t>Hvis en bilateral international transport efterfølges af en tur uden last til transportoperatørens etableringsmedlemsstat, anses en sådan aktivitet for at afslutte den bilaterale transportaktivitet, og reglerne for udstationering finder derfor ikke anvendelse. </a:t>
            </a:r>
          </a:p>
          <a:p>
            <a:pPr lvl="0"/>
            <a:r>
              <a:rPr lang="da-DK" sz="1200" dirty="0">
                <a:solidFill>
                  <a:schemeClr val="tx1"/>
                </a:solidFill>
                <a:latin typeface="Calibri" panose="020F0502020204030204" pitchFamily="34" charset="0"/>
                <a:cs typeface="Calibri" panose="020F0502020204030204" pitchFamily="34" charset="0"/>
              </a:rPr>
              <a:t>Derfor var chaufføren ikke underlagt udstationeringsregler hverken under den bilaterale operation eller under den tomme kørsel.</a:t>
            </a: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9" name="Picture 18">
            <a:extLst>
              <a:ext uri="{FF2B5EF4-FFF2-40B4-BE49-F238E27FC236}">
                <a16:creationId xmlns:a16="http://schemas.microsoft.com/office/drawing/2014/main" id="{A7EBD7D3-5F0E-49C5-BED9-464F2EE1840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39512" y="1594844"/>
            <a:ext cx="3880485" cy="3301365"/>
          </a:xfrm>
          <a:prstGeom prst="rect">
            <a:avLst/>
          </a:prstGeom>
          <a:noFill/>
        </p:spPr>
      </p:pic>
    </p:spTree>
    <p:extLst>
      <p:ext uri="{BB962C8B-B14F-4D97-AF65-F5344CB8AC3E}">
        <p14:creationId xmlns:p14="http://schemas.microsoft.com/office/powerpoint/2010/main" val="843645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13: To bilaterale transporter + tomkørsel </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563638"/>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Litauen (LT) læsser varer i Vilnius (LT) og losser dem i Paris (FR). Chaufføren kører med en tom lastbil fra Paris (FR) til Antwerpen (BE). Chaufføren læsser derefter varer i Antwerpen (BE) og losser dem i Vilnius (LT).</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to bilaterale transporter og en tur uden last. </a:t>
            </a:r>
          </a:p>
          <a:p>
            <a:pPr lvl="0"/>
            <a:r>
              <a:rPr lang="da-DK" sz="1200" dirty="0">
                <a:solidFill>
                  <a:schemeClr val="tx1"/>
                </a:solidFill>
                <a:latin typeface="Calibri" panose="020F0502020204030204" pitchFamily="34" charset="0"/>
                <a:cs typeface="Calibri" panose="020F0502020204030204" pitchFamily="34" charset="0"/>
              </a:rPr>
              <a:t>Den første bilaterale operation fandt sted fra LT til FR, mens den anden bilaterale operation blev gennemført fra BE til LT. </a:t>
            </a:r>
          </a:p>
          <a:p>
            <a:pPr lvl="0"/>
            <a:r>
              <a:rPr lang="da-DK" sz="1200" dirty="0">
                <a:solidFill>
                  <a:schemeClr val="tx1"/>
                </a:solidFill>
                <a:latin typeface="Calibri" panose="020F0502020204030204" pitchFamily="34" charset="0"/>
                <a:cs typeface="Calibri" panose="020F0502020204030204" pitchFamily="34" charset="0"/>
              </a:rPr>
              <a:t>Den tomme rejse mellem FR og BE bør betragtes som udført i forbindelse med den anden bilaterale transportoperation, hvilket betyder, at udstationeringsreglerne ikke finder anvendelse. </a:t>
            </a:r>
          </a:p>
          <a:p>
            <a:pPr lvl="0"/>
            <a:r>
              <a:rPr lang="da-DK" sz="1200" dirty="0">
                <a:solidFill>
                  <a:schemeClr val="tx1"/>
                </a:solidFill>
                <a:latin typeface="Calibri" panose="020F0502020204030204" pitchFamily="34" charset="0"/>
                <a:cs typeface="Calibri" panose="020F0502020204030204" pitchFamily="34" charset="0"/>
              </a:rPr>
              <a:t>Derfor skal chaufføren ikke betragtes som udstationeret under hele turen.</a:t>
            </a:r>
            <a:endParaRPr lang="da-DK" sz="1600" dirty="0">
              <a:solidFill>
                <a:prstClr val="black"/>
              </a:solidFill>
              <a:latin typeface="Calibri Light" panose="020F0302020204030204"/>
            </a:endParaRPr>
          </a:p>
        </p:txBody>
      </p:sp>
      <p:pic>
        <p:nvPicPr>
          <p:cNvPr id="10" name="Picture 22">
            <a:extLst>
              <a:ext uri="{FF2B5EF4-FFF2-40B4-BE49-F238E27FC236}">
                <a16:creationId xmlns:a16="http://schemas.microsoft.com/office/drawing/2014/main" id="{CEF738AE-9A6F-4749-94DD-671F6CADE9C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997426" y="1596143"/>
            <a:ext cx="3830479" cy="3301365"/>
          </a:xfrm>
          <a:prstGeom prst="rect">
            <a:avLst/>
          </a:prstGeom>
          <a:noFill/>
        </p:spPr>
      </p:pic>
    </p:spTree>
    <p:extLst>
      <p:ext uri="{BB962C8B-B14F-4D97-AF65-F5344CB8AC3E}">
        <p14:creationId xmlns:p14="http://schemas.microsoft.com/office/powerpoint/2010/main" val="1288975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14: To tomkørsler + tredjelandskørsel</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563638"/>
            <a:ext cx="4067999" cy="318927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hvis virksomhed er baseret i Polen (PL), udfører en tur uden last fra Warszawa (PL) til Berlin (DE). I Berlin (DE) læsser chaufføren en fuld lastbil med varer og losser dem i Bruxelles (BE). Derefter kører chaufføren tom fra Bruxelles (BE) til Warszawa (PL).</a:t>
            </a:r>
          </a:p>
          <a:p>
            <a:pPr lvl="0"/>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udfører to tomkørsler fra PL til DE og fra DE til PL og en tredjelandskørsel fra DE til BE.</a:t>
            </a:r>
          </a:p>
          <a:p>
            <a:pPr lvl="0"/>
            <a:r>
              <a:rPr lang="da-DK" sz="1200" dirty="0">
                <a:solidFill>
                  <a:schemeClr val="tx1"/>
                </a:solidFill>
                <a:latin typeface="Calibri" panose="020F0502020204030204" pitchFamily="34" charset="0"/>
                <a:cs typeface="Calibri" panose="020F0502020204030204" pitchFamily="34" charset="0"/>
              </a:rPr>
              <a:t>Den tomme kørsel fra PL til DE knytter sig til tredjelandskørslen fra DE til BE, og chaufføren bliver derfor anset for at være udstationeret fra det øjeblik han/hun kører ind i DE og indtil han forlader DE. Dette dækker både over den tomme kørsel og tredjelandskørslen.</a:t>
            </a:r>
          </a:p>
          <a:p>
            <a:pPr lvl="0"/>
            <a:r>
              <a:rPr lang="da-DK" sz="1200" dirty="0">
                <a:solidFill>
                  <a:schemeClr val="tx1"/>
                </a:solidFill>
                <a:latin typeface="Calibri" panose="020F0502020204030204" pitchFamily="34" charset="0"/>
                <a:cs typeface="Calibri" panose="020F0502020204030204" pitchFamily="34" charset="0"/>
              </a:rPr>
              <a:t>Derudover anses chaufføren for at være udstationeret i BE fra han/hun kører ind i BE og indtil afslutningen af tredjelandskørslen. </a:t>
            </a:r>
          </a:p>
          <a:p>
            <a:pPr lvl="0"/>
            <a:r>
              <a:rPr lang="da-DK" sz="1200" dirty="0">
                <a:solidFill>
                  <a:schemeClr val="tx1"/>
                </a:solidFill>
                <a:latin typeface="Calibri" panose="020F0502020204030204" pitchFamily="34" charset="0"/>
                <a:cs typeface="Calibri" panose="020F0502020204030204" pitchFamily="34" charset="0"/>
              </a:rPr>
              <a:t>Chaufføren er ikke udstationeret under den tomme kørsel tilbage til PL, og chaufføren er heller ikke udstationeret i NL under tredjelandskørslen, da chaufføren kun kører transitkørsel (uden læsning eller losning) i NL.</a:t>
            </a:r>
            <a:endParaRPr lang="da-DK" sz="1600" dirty="0">
              <a:solidFill>
                <a:prstClr val="black"/>
              </a:solidFill>
              <a:latin typeface="Calibri Light" panose="020F0302020204030204"/>
            </a:endParaRPr>
          </a:p>
        </p:txBody>
      </p:sp>
      <p:pic>
        <p:nvPicPr>
          <p:cNvPr id="9" name="Picture 24">
            <a:extLst>
              <a:ext uri="{FF2B5EF4-FFF2-40B4-BE49-F238E27FC236}">
                <a16:creationId xmlns:a16="http://schemas.microsoft.com/office/drawing/2014/main" id="{66509E37-BBAE-49F7-B2E7-9C4BEB889AFB}"/>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04048" y="1312128"/>
            <a:ext cx="3931956" cy="3275846"/>
          </a:xfrm>
          <a:prstGeom prst="rect">
            <a:avLst/>
          </a:prstGeom>
          <a:noFill/>
        </p:spPr>
      </p:pic>
    </p:spTree>
    <p:extLst>
      <p:ext uri="{BB962C8B-B14F-4D97-AF65-F5344CB8AC3E}">
        <p14:creationId xmlns:p14="http://schemas.microsoft.com/office/powerpoint/2010/main" val="2361438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Eks 15: To bilaterale transporter + </a:t>
            </a:r>
            <a:r>
              <a:rPr lang="da-DK" sz="3150" dirty="0" err="1"/>
              <a:t>cabotage</a:t>
            </a:r>
            <a:r>
              <a:rPr lang="da-DK" sz="3150" dirty="0"/>
              <a:t> </a:t>
            </a:r>
            <a:br>
              <a:rPr lang="da-DK" sz="3150" dirty="0"/>
            </a:br>
            <a:r>
              <a:rPr lang="da-DK" sz="3150" dirty="0"/>
              <a:t>+ to tomkørsler </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822532"/>
            <a:ext cx="4733920"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sp>
        <p:nvSpPr>
          <p:cNvPr id="7" name="Pladsholder til tekst 2">
            <a:extLst>
              <a:ext uri="{FF2B5EF4-FFF2-40B4-BE49-F238E27FC236}">
                <a16:creationId xmlns:a16="http://schemas.microsoft.com/office/drawing/2014/main" id="{23C5B973-481D-4635-9819-04E04AA6CF46}"/>
              </a:ext>
            </a:extLst>
          </p:cNvPr>
          <p:cNvSpPr txBox="1">
            <a:spLocks/>
          </p:cNvSpPr>
          <p:nvPr/>
        </p:nvSpPr>
        <p:spPr>
          <a:xfrm>
            <a:off x="618303" y="1822532"/>
            <a:ext cx="4067999" cy="3189277"/>
          </a:xfrm>
          <a:prstGeom prst="rect">
            <a:avLst/>
          </a:prstGeom>
        </p:spPr>
        <p:txBody>
          <a:bodyPr vert="horz" lIns="0" tIns="0" rIns="0" bIns="0" rtlCol="0">
            <a:normAutofit fontScale="92500" lnSpcReduction="20000"/>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200" dirty="0">
                <a:solidFill>
                  <a:schemeClr val="tx1"/>
                </a:solidFill>
                <a:latin typeface="Calibri" panose="020F0502020204030204" pitchFamily="34" charset="0"/>
                <a:cs typeface="Calibri" panose="020F0502020204030204" pitchFamily="34" charset="0"/>
              </a:rPr>
              <a:t>En chauffør ansat i en virksomhed etableret i Tyskland (DE) læsser en lastbil fuld af varer i Berlin (DE), kører til Paris (FR) og losser alt godset. </a:t>
            </a:r>
          </a:p>
          <a:p>
            <a:pPr lvl="0"/>
            <a:r>
              <a:rPr lang="da-DK" sz="1200" dirty="0">
                <a:solidFill>
                  <a:schemeClr val="tx1"/>
                </a:solidFill>
                <a:latin typeface="Calibri" panose="020F0502020204030204" pitchFamily="34" charset="0"/>
                <a:cs typeface="Calibri" panose="020F0502020204030204" pitchFamily="34" charset="0"/>
              </a:rPr>
              <a:t>Chaufføren kører derefter tom til Lyon (FR) for at læsse varer og losser dem i Marseille (FR). </a:t>
            </a:r>
          </a:p>
          <a:p>
            <a:pPr lvl="0"/>
            <a:r>
              <a:rPr lang="da-DK" sz="1200" dirty="0">
                <a:solidFill>
                  <a:schemeClr val="tx1"/>
                </a:solidFill>
                <a:latin typeface="Calibri" panose="020F0502020204030204" pitchFamily="34" charset="0"/>
                <a:cs typeface="Calibri" panose="020F0502020204030204" pitchFamily="34" charset="0"/>
              </a:rPr>
              <a:t>Chaufføren kører derefter tom fra Marseille (FR) til </a:t>
            </a:r>
            <a:r>
              <a:rPr lang="da-DK" sz="1200" dirty="0" err="1">
                <a:solidFill>
                  <a:schemeClr val="tx1"/>
                </a:solidFill>
                <a:latin typeface="Calibri" panose="020F0502020204030204" pitchFamily="34" charset="0"/>
                <a:cs typeface="Calibri" panose="020F0502020204030204" pitchFamily="34" charset="0"/>
              </a:rPr>
              <a:t>Nantes</a:t>
            </a:r>
            <a:r>
              <a:rPr lang="da-DK" sz="1200" dirty="0">
                <a:solidFill>
                  <a:schemeClr val="tx1"/>
                </a:solidFill>
                <a:latin typeface="Calibri" panose="020F0502020204030204" pitchFamily="34" charset="0"/>
                <a:cs typeface="Calibri" panose="020F0502020204030204" pitchFamily="34" charset="0"/>
              </a:rPr>
              <a:t> (FR). På vej tilbage til Tyskland (DE) læsser chaufføren en lastbil fuld af varer i </a:t>
            </a:r>
            <a:r>
              <a:rPr lang="da-DK" sz="1200" dirty="0" err="1">
                <a:solidFill>
                  <a:schemeClr val="tx1"/>
                </a:solidFill>
                <a:latin typeface="Calibri" panose="020F0502020204030204" pitchFamily="34" charset="0"/>
                <a:cs typeface="Calibri" panose="020F0502020204030204" pitchFamily="34" charset="0"/>
              </a:rPr>
              <a:t>Nantes</a:t>
            </a:r>
            <a:r>
              <a:rPr lang="da-DK" sz="1200" dirty="0">
                <a:solidFill>
                  <a:schemeClr val="tx1"/>
                </a:solidFill>
                <a:latin typeface="Calibri" panose="020F0502020204030204" pitchFamily="34" charset="0"/>
                <a:cs typeface="Calibri" panose="020F0502020204030204" pitchFamily="34" charset="0"/>
              </a:rPr>
              <a:t> (FR) og losser dem i Berlin (DE).</a:t>
            </a:r>
            <a:endParaRPr lang="da-DK" sz="1200" b="1" dirty="0">
              <a:solidFill>
                <a:schemeClr val="tx1"/>
              </a:solidFill>
              <a:latin typeface="Calibri" panose="020F0502020204030204" pitchFamily="34" charset="0"/>
              <a:cs typeface="Calibri" panose="020F0502020204030204" pitchFamily="34" charset="0"/>
            </a:endParaRPr>
          </a:p>
          <a:p>
            <a:pPr lvl="0"/>
            <a:r>
              <a:rPr lang="da-DK" sz="1200" b="1" dirty="0">
                <a:solidFill>
                  <a:schemeClr val="tx1"/>
                </a:solidFill>
                <a:latin typeface="Calibri" panose="020F0502020204030204" pitchFamily="34" charset="0"/>
                <a:cs typeface="Calibri" panose="020F0502020204030204" pitchFamily="34" charset="0"/>
              </a:rPr>
              <a:t>Konklusion: </a:t>
            </a:r>
            <a:r>
              <a:rPr lang="da-DK" sz="1200" dirty="0">
                <a:solidFill>
                  <a:schemeClr val="tx1"/>
                </a:solidFill>
                <a:latin typeface="Calibri" panose="020F0502020204030204" pitchFamily="34" charset="0"/>
                <a:cs typeface="Calibri" panose="020F0502020204030204" pitchFamily="34" charset="0"/>
              </a:rPr>
              <a:t>Chaufføren udførte to bilaterale transportoperationer (fra DE til FR og fra FR til DE), en cabotagekørsel i FR og to ture uden last i FR.</a:t>
            </a:r>
          </a:p>
          <a:p>
            <a:pPr lvl="0"/>
            <a:r>
              <a:rPr lang="da-DK" sz="1200" dirty="0">
                <a:solidFill>
                  <a:prstClr val="black"/>
                </a:solidFill>
                <a:latin typeface="+mn-lt"/>
              </a:rPr>
              <a:t>Da chaufføren skal udføre en cabotagekørsel, anses chaufføren for udstationeret i FR fra det tidspunkt, hvor chaufføren kører fra Paris mod læssestedet for cabotagekørslen i Lyon og indtil afslutningen af cabotagekørslen i Marseille. Den tomme rejse mellem Paris og Lyon falder derfor ind under udstationeringsreglerne, da denne rejse er forbundet med cabotagekørsel mellem Lyon og Marseille.</a:t>
            </a:r>
          </a:p>
          <a:p>
            <a:pPr lvl="0"/>
            <a:r>
              <a:rPr lang="da-DK" sz="1200" dirty="0">
                <a:solidFill>
                  <a:prstClr val="black"/>
                </a:solidFill>
                <a:latin typeface="+mn-lt"/>
              </a:rPr>
              <a:t>Den tomme rejse Marseille-</a:t>
            </a:r>
            <a:r>
              <a:rPr lang="da-DK" sz="1200" dirty="0" err="1">
                <a:solidFill>
                  <a:prstClr val="black"/>
                </a:solidFill>
                <a:latin typeface="+mn-lt"/>
              </a:rPr>
              <a:t>Nantes</a:t>
            </a:r>
            <a:r>
              <a:rPr lang="da-DK" sz="1200" dirty="0">
                <a:solidFill>
                  <a:prstClr val="black"/>
                </a:solidFill>
                <a:latin typeface="+mn-lt"/>
              </a:rPr>
              <a:t> er undtaget fra udstationeringsreglerne, da denne rejse er forbundet med den bilaterale returoperation fra </a:t>
            </a:r>
            <a:r>
              <a:rPr lang="da-DK" sz="1200" dirty="0" err="1">
                <a:solidFill>
                  <a:prstClr val="black"/>
                </a:solidFill>
                <a:latin typeface="+mn-lt"/>
              </a:rPr>
              <a:t>Nantes</a:t>
            </a:r>
            <a:r>
              <a:rPr lang="da-DK" sz="1200" dirty="0">
                <a:solidFill>
                  <a:prstClr val="black"/>
                </a:solidFill>
                <a:latin typeface="+mn-lt"/>
              </a:rPr>
              <a:t> (FR) til Berlin (DE), som er undtaget fra udstationeringsreglerne.</a:t>
            </a:r>
          </a:p>
        </p:txBody>
      </p:sp>
      <p:pic>
        <p:nvPicPr>
          <p:cNvPr id="9" name="Picture 25">
            <a:extLst>
              <a:ext uri="{FF2B5EF4-FFF2-40B4-BE49-F238E27FC236}">
                <a16:creationId xmlns:a16="http://schemas.microsoft.com/office/drawing/2014/main" id="{15A63BF9-CC57-49FE-A050-DB6AE356FFF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47736" y="1454698"/>
            <a:ext cx="4106228" cy="3442811"/>
          </a:xfrm>
          <a:prstGeom prst="rect">
            <a:avLst/>
          </a:prstGeom>
          <a:noFill/>
        </p:spPr>
      </p:pic>
    </p:spTree>
    <p:extLst>
      <p:ext uri="{BB962C8B-B14F-4D97-AF65-F5344CB8AC3E}">
        <p14:creationId xmlns:p14="http://schemas.microsoft.com/office/powerpoint/2010/main" val="4051643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3" y="1708232"/>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895" lvl="1" indent="-285729">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NEXT STEPS</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3" y="1563638"/>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Folketinget vedtager Lovforslaget om Vejpakken.</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Kommissionen og Færdselsstyrelsen fremlægger sine første fortolkninger af reglerne i Vejpakken, og der udstedes bekendtgørelser.</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Arbejdet med mere komplekse udstationeringssituationer fortsætter med henblik på yderligere fortolkningsbidrag.</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da-DK" sz="1350" dirty="0">
                <a:solidFill>
                  <a:schemeClr val="tx1"/>
                </a:solidFill>
                <a:latin typeface="Calibri" panose="020F0502020204030204" pitchFamily="34" charset="0"/>
                <a:cs typeface="Calibri" panose="020F0502020204030204" pitchFamily="34" charset="0"/>
              </a:rPr>
              <a:t>ITD indkalder til yderligere medlemsmøder, når der er ny information.</a:t>
            </a: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da-DK" sz="1350" dirty="0">
              <a:solidFill>
                <a:schemeClr val="tx1"/>
              </a:solidFill>
              <a:latin typeface="Calibri" panose="020F0502020204030204" pitchFamily="34" charset="0"/>
              <a:cs typeface="Calibri" panose="020F0502020204030204" pitchFamily="34" charset="0"/>
            </a:endParaRPr>
          </a:p>
          <a:p>
            <a:pPr defTabSz="685766">
              <a:defRPr/>
            </a:pPr>
            <a:endParaRPr lang="da-DK" sz="1200" dirty="0">
              <a:solidFill>
                <a:schemeClr val="tx1"/>
              </a:solidFill>
              <a:latin typeface="Calibri" panose="020F0502020204030204" pitchFamily="34" charset="0"/>
              <a:cs typeface="Calibri" panose="020F0502020204030204" pitchFamily="34" charset="0"/>
            </a:endParaRPr>
          </a:p>
          <a:p>
            <a:pPr defTabSz="685766">
              <a:defRPr/>
            </a:pPr>
            <a:endParaRPr lang="da-DK" sz="1500" dirty="0">
              <a:solidFill>
                <a:schemeClr val="tx1"/>
              </a:solidFill>
              <a:latin typeface="Calibri" panose="020F0502020204030204" pitchFamily="34" charset="0"/>
              <a:cs typeface="Calibri" panose="020F0502020204030204" pitchFamily="34" charset="0"/>
            </a:endParaRPr>
          </a:p>
          <a:p>
            <a:pPr marL="742895" lvl="1" indent="-285729" defTabSz="685766">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4" name="Billede 3" descr="Et billede, der indeholder vej, scene, motorvej&#10;&#10;Automatisk genereret beskrivelse">
            <a:extLst>
              <a:ext uri="{FF2B5EF4-FFF2-40B4-BE49-F238E27FC236}">
                <a16:creationId xmlns:a16="http://schemas.microsoft.com/office/drawing/2014/main" id="{B02E4D10-87EF-444C-9F00-71AABB79F7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87273" y="2985857"/>
            <a:ext cx="3054192" cy="1544992"/>
          </a:xfrm>
          <a:prstGeom prst="rect">
            <a:avLst/>
          </a:prstGeom>
        </p:spPr>
      </p:pic>
    </p:spTree>
    <p:extLst>
      <p:ext uri="{BB962C8B-B14F-4D97-AF65-F5344CB8AC3E}">
        <p14:creationId xmlns:p14="http://schemas.microsoft.com/office/powerpoint/2010/main" val="1558491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scene, vej, motorvej&#10;&#10;Automatisk genereret beskrivelse">
            <a:extLst>
              <a:ext uri="{FF2B5EF4-FFF2-40B4-BE49-F238E27FC236}">
                <a16:creationId xmlns:a16="http://schemas.microsoft.com/office/drawing/2014/main" id="{7B7F35A4-5A80-43B8-B189-8C10C0932CD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0"/>
            <a:ext cx="9144000" cy="5143500"/>
          </a:xfrm>
          <a:prstGeom prst="rect">
            <a:avLst/>
          </a:prstGeom>
        </p:spPr>
      </p:pic>
      <p:sp>
        <p:nvSpPr>
          <p:cNvPr id="7" name="Rektangel 7">
            <a:extLst>
              <a:ext uri="{FF2B5EF4-FFF2-40B4-BE49-F238E27FC236}">
                <a16:creationId xmlns:a16="http://schemas.microsoft.com/office/drawing/2014/main" id="{37B6E6AF-10D7-4FDF-B8A5-3FAB036E7C74}"/>
              </a:ext>
            </a:extLst>
          </p:cNvPr>
          <p:cNvSpPr/>
          <p:nvPr/>
        </p:nvSpPr>
        <p:spPr>
          <a:xfrm>
            <a:off x="-1" y="3142313"/>
            <a:ext cx="9144002" cy="1410948"/>
          </a:xfrm>
          <a:prstGeom prst="rect">
            <a:avLst/>
          </a:prstGeom>
          <a:solidFill>
            <a:srgbClr val="004B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16" tIns="34258" rIns="68516" bIns="342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kstfelt 10">
            <a:extLst>
              <a:ext uri="{FF2B5EF4-FFF2-40B4-BE49-F238E27FC236}">
                <a16:creationId xmlns:a16="http://schemas.microsoft.com/office/drawing/2014/main" id="{14D51DEC-AFFC-451B-9E8E-E9F0BA8D7D8C}"/>
              </a:ext>
            </a:extLst>
          </p:cNvPr>
          <p:cNvSpPr txBox="1"/>
          <p:nvPr/>
        </p:nvSpPr>
        <p:spPr>
          <a:xfrm>
            <a:off x="435522" y="3579862"/>
            <a:ext cx="8672982" cy="493468"/>
          </a:xfrm>
          <a:prstGeom prst="rect">
            <a:avLst/>
          </a:prstGeom>
          <a:noFill/>
        </p:spPr>
        <p:txBody>
          <a:bodyPr wrap="square" lIns="0" tIns="0" rIns="0" bIns="0" rtlCol="0">
            <a:sp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5200" b="1"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IMI</a:t>
            </a:r>
            <a:endParaRPr kumimoji="0" lang="en-US" sz="52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endParaRPr>
          </a:p>
        </p:txBody>
      </p:sp>
      <p:pic>
        <p:nvPicPr>
          <p:cNvPr id="6" name="Billede 5">
            <a:extLst>
              <a:ext uri="{FF2B5EF4-FFF2-40B4-BE49-F238E27FC236}">
                <a16:creationId xmlns:a16="http://schemas.microsoft.com/office/drawing/2014/main" id="{A8D90D31-0EC7-4973-AABF-CCC67360660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
        <p:nvSpPr>
          <p:cNvPr id="9" name="Tekstfelt 11">
            <a:extLst>
              <a:ext uri="{FF2B5EF4-FFF2-40B4-BE49-F238E27FC236}">
                <a16:creationId xmlns:a16="http://schemas.microsoft.com/office/drawing/2014/main" id="{71A106E2-752C-42CD-BA10-5B8DFF9F57FF}"/>
              </a:ext>
            </a:extLst>
          </p:cNvPr>
          <p:cNvSpPr txBox="1"/>
          <p:nvPr/>
        </p:nvSpPr>
        <p:spPr>
          <a:xfrm>
            <a:off x="435522" y="3948757"/>
            <a:ext cx="8456958" cy="423193"/>
          </a:xfrm>
          <a:prstGeom prst="rect">
            <a:avLst/>
          </a:prstGeom>
          <a:noFill/>
        </p:spPr>
        <p:txBody>
          <a:bodyPr wrap="square" lIns="0" tIns="0" rIns="0" bIns="0" rtlCol="0">
            <a:sp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Calibri" charset="0"/>
              </a:rPr>
              <a:t>Informationssystem</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Calibri" charset="0"/>
              </a:rPr>
              <a:t> for det </a:t>
            </a: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Calibri" charset="0"/>
              </a:rPr>
              <a:t>indre</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Calibri" charset="0"/>
              </a:rPr>
              <a:t> marked</a:t>
            </a:r>
          </a:p>
        </p:txBody>
      </p:sp>
    </p:spTree>
    <p:extLst>
      <p:ext uri="{BB962C8B-B14F-4D97-AF65-F5344CB8AC3E}">
        <p14:creationId xmlns:p14="http://schemas.microsoft.com/office/powerpoint/2010/main" val="316829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a:xfrm>
            <a:off x="628650" y="273843"/>
            <a:ext cx="4087366" cy="1355479"/>
          </a:xfrm>
        </p:spPr>
        <p:txBody>
          <a:bodyPr vert="horz" lIns="91440" tIns="45720" rIns="91440" bIns="45720" rtlCol="0" anchor="ctr">
            <a:noAutofit/>
          </a:bodyPr>
          <a:lstStyle/>
          <a:p>
            <a:pPr>
              <a:lnSpc>
                <a:spcPct val="90000"/>
              </a:lnSpc>
            </a:pPr>
            <a:r>
              <a:rPr lang="en-US" sz="2800" cap="all" dirty="0" err="1"/>
              <a:t>udstationering</a:t>
            </a:r>
            <a:r>
              <a:rPr lang="en-US" sz="2800" cap="all" dirty="0"/>
              <a:t> </a:t>
            </a:r>
          </a:p>
        </p:txBody>
      </p:sp>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628650" y="1749972"/>
            <a:ext cx="4303390" cy="2882750"/>
          </a:xfrm>
          <a:prstGeom prst="rect">
            <a:avLst/>
          </a:prstGeom>
        </p:spPr>
        <p:txBody>
          <a:bodyPr vert="horz" lIns="91440" tIns="45720" rIns="91440" bIns="45720" rtlCol="0">
            <a:noAutofit/>
          </a:bodyPr>
          <a:lstStyle/>
          <a:p>
            <a:pPr>
              <a:lnSpc>
                <a:spcPct val="90000"/>
              </a:lnSpc>
            </a:pPr>
            <a:r>
              <a:rPr lang="en-US" dirty="0">
                <a:solidFill>
                  <a:schemeClr val="tx1"/>
                </a:solidFill>
              </a:rPr>
              <a:t>EU’s </a:t>
            </a:r>
            <a:r>
              <a:rPr lang="en-US" dirty="0" err="1">
                <a:solidFill>
                  <a:schemeClr val="tx1"/>
                </a:solidFill>
              </a:rPr>
              <a:t>regler</a:t>
            </a:r>
            <a:r>
              <a:rPr lang="en-US" dirty="0">
                <a:solidFill>
                  <a:schemeClr val="tx1"/>
                </a:solidFill>
              </a:rPr>
              <a:t> om </a:t>
            </a:r>
            <a:r>
              <a:rPr lang="en-US" dirty="0" err="1">
                <a:solidFill>
                  <a:schemeClr val="tx1"/>
                </a:solidFill>
              </a:rPr>
              <a:t>udstationering</a:t>
            </a:r>
            <a:r>
              <a:rPr lang="en-US" dirty="0">
                <a:solidFill>
                  <a:schemeClr val="tx1"/>
                </a:solidFill>
              </a:rPr>
              <a:t> </a:t>
            </a:r>
            <a:r>
              <a:rPr lang="en-US" dirty="0" err="1">
                <a:solidFill>
                  <a:schemeClr val="tx1"/>
                </a:solidFill>
              </a:rPr>
              <a:t>af</a:t>
            </a:r>
            <a:r>
              <a:rPr lang="en-US" dirty="0">
                <a:solidFill>
                  <a:schemeClr val="tx1"/>
                </a:solidFill>
              </a:rPr>
              <a:t> </a:t>
            </a:r>
            <a:r>
              <a:rPr lang="en-US" dirty="0" err="1">
                <a:solidFill>
                  <a:schemeClr val="tx1"/>
                </a:solidFill>
              </a:rPr>
              <a:t>førere</a:t>
            </a:r>
            <a:r>
              <a:rPr lang="en-US" dirty="0">
                <a:solidFill>
                  <a:schemeClr val="tx1"/>
                </a:solidFill>
              </a:rPr>
              <a:t> </a:t>
            </a:r>
            <a:r>
              <a:rPr lang="en-US" dirty="0" err="1">
                <a:solidFill>
                  <a:schemeClr val="tx1"/>
                </a:solidFill>
              </a:rPr>
              <a:t>i</a:t>
            </a:r>
            <a:r>
              <a:rPr lang="en-US" dirty="0">
                <a:solidFill>
                  <a:schemeClr val="tx1"/>
                </a:solidFill>
              </a:rPr>
              <a:t> </a:t>
            </a:r>
            <a:r>
              <a:rPr lang="en-US" dirty="0" err="1">
                <a:solidFill>
                  <a:schemeClr val="tx1"/>
                </a:solidFill>
              </a:rPr>
              <a:t>vejtransportsektoren</a:t>
            </a:r>
            <a:r>
              <a:rPr lang="en-US" dirty="0">
                <a:solidFill>
                  <a:schemeClr val="tx1"/>
                </a:solidFill>
              </a:rPr>
              <a:t> og </a:t>
            </a:r>
            <a:r>
              <a:rPr lang="en-US" dirty="0" err="1">
                <a:solidFill>
                  <a:schemeClr val="tx1"/>
                </a:solidFill>
              </a:rPr>
              <a:t>betaling</a:t>
            </a:r>
            <a:r>
              <a:rPr lang="en-US" dirty="0">
                <a:solidFill>
                  <a:schemeClr val="tx1"/>
                </a:solidFill>
              </a:rPr>
              <a:t> </a:t>
            </a:r>
            <a:r>
              <a:rPr lang="en-US" dirty="0" err="1">
                <a:solidFill>
                  <a:schemeClr val="tx1"/>
                </a:solidFill>
              </a:rPr>
              <a:t>af</a:t>
            </a:r>
            <a:r>
              <a:rPr lang="en-US" dirty="0">
                <a:solidFill>
                  <a:schemeClr val="tx1"/>
                </a:solidFill>
              </a:rPr>
              <a:t> </a:t>
            </a:r>
            <a:r>
              <a:rPr lang="en-US" dirty="0" err="1">
                <a:solidFill>
                  <a:schemeClr val="tx1"/>
                </a:solidFill>
              </a:rPr>
              <a:t>mindsteløn</a:t>
            </a:r>
            <a:r>
              <a:rPr lang="en-US" dirty="0">
                <a:solidFill>
                  <a:schemeClr val="tx1"/>
                </a:solidFill>
              </a:rPr>
              <a:t> finder </a:t>
            </a:r>
            <a:r>
              <a:rPr lang="en-US" dirty="0" err="1">
                <a:solidFill>
                  <a:schemeClr val="tx1"/>
                </a:solidFill>
              </a:rPr>
              <a:t>som</a:t>
            </a:r>
            <a:r>
              <a:rPr lang="en-US" dirty="0">
                <a:solidFill>
                  <a:schemeClr val="tx1"/>
                </a:solidFill>
              </a:rPr>
              <a:t> </a:t>
            </a:r>
            <a:r>
              <a:rPr lang="en-US" dirty="0" err="1">
                <a:solidFill>
                  <a:schemeClr val="tx1"/>
                </a:solidFill>
              </a:rPr>
              <a:t>udgangspunkt</a:t>
            </a:r>
            <a:r>
              <a:rPr lang="en-US" dirty="0">
                <a:solidFill>
                  <a:schemeClr val="tx1"/>
                </a:solidFill>
              </a:rPr>
              <a:t> </a:t>
            </a:r>
            <a:r>
              <a:rPr lang="en-US" dirty="0" err="1">
                <a:solidFill>
                  <a:schemeClr val="tx1"/>
                </a:solidFill>
              </a:rPr>
              <a:t>anvendelse</a:t>
            </a:r>
            <a:r>
              <a:rPr lang="en-US" dirty="0">
                <a:solidFill>
                  <a:schemeClr val="tx1"/>
                </a:solidFill>
              </a:rPr>
              <a:t> </a:t>
            </a:r>
            <a:r>
              <a:rPr lang="en-US" dirty="0" err="1">
                <a:solidFill>
                  <a:schemeClr val="tx1"/>
                </a:solidFill>
              </a:rPr>
              <a:t>på</a:t>
            </a:r>
            <a:r>
              <a:rPr lang="en-US" dirty="0">
                <a:solidFill>
                  <a:schemeClr val="tx1"/>
                </a:solidFill>
              </a:rPr>
              <a:t>:</a:t>
            </a:r>
          </a:p>
          <a:p>
            <a:pPr indent="-228600">
              <a:lnSpc>
                <a:spcPct val="90000"/>
              </a:lnSpc>
              <a:buFont typeface="Arial" panose="020B0604020202020204" pitchFamily="34" charset="0"/>
              <a:buChar char="•"/>
            </a:pPr>
            <a:endParaRPr lang="en-US" dirty="0">
              <a:solidFill>
                <a:schemeClr val="tx1"/>
              </a:solidFill>
            </a:endParaRPr>
          </a:p>
          <a:p>
            <a:pPr marL="342900" indent="-228600">
              <a:lnSpc>
                <a:spcPct val="90000"/>
              </a:lnSpc>
              <a:buFont typeface="Arial" panose="020B0604020202020204" pitchFamily="34" charset="0"/>
              <a:buChar char="•"/>
            </a:pPr>
            <a:r>
              <a:rPr lang="en-US" dirty="0" err="1">
                <a:solidFill>
                  <a:schemeClr val="tx1"/>
                </a:solidFill>
              </a:rPr>
              <a:t>Cabotagekørsel</a:t>
            </a:r>
            <a:endParaRPr lang="en-US" dirty="0">
              <a:solidFill>
                <a:schemeClr val="tx1"/>
              </a:solidFill>
            </a:endParaRPr>
          </a:p>
          <a:p>
            <a:pPr marL="342900" indent="-228600">
              <a:lnSpc>
                <a:spcPct val="90000"/>
              </a:lnSpc>
              <a:buFont typeface="Arial" panose="020B0604020202020204" pitchFamily="34" charset="0"/>
              <a:buChar char="•"/>
            </a:pPr>
            <a:r>
              <a:rPr lang="en-US" dirty="0" err="1">
                <a:solidFill>
                  <a:schemeClr val="tx1"/>
                </a:solidFill>
              </a:rPr>
              <a:t>Ikke</a:t>
            </a:r>
            <a:r>
              <a:rPr lang="en-US" dirty="0">
                <a:solidFill>
                  <a:schemeClr val="tx1"/>
                </a:solidFill>
              </a:rPr>
              <a:t>-bilateral international transport (</a:t>
            </a:r>
            <a:r>
              <a:rPr lang="en-US" dirty="0" err="1">
                <a:solidFill>
                  <a:schemeClr val="tx1"/>
                </a:solidFill>
              </a:rPr>
              <a:t>tredjelandskørsel</a:t>
            </a:r>
            <a:r>
              <a:rPr lang="en-US" dirty="0">
                <a:solidFill>
                  <a:schemeClr val="tx1"/>
                </a:solidFill>
              </a:rPr>
              <a:t>) med gods og </a:t>
            </a:r>
            <a:r>
              <a:rPr lang="en-US" dirty="0" err="1">
                <a:solidFill>
                  <a:schemeClr val="tx1"/>
                </a:solidFill>
              </a:rPr>
              <a:t>personbefordring</a:t>
            </a:r>
            <a:r>
              <a:rPr lang="en-US" dirty="0">
                <a:solidFill>
                  <a:schemeClr val="tx1"/>
                </a:solidFill>
              </a:rPr>
              <a:t>*</a:t>
            </a:r>
          </a:p>
          <a:p>
            <a:pPr marL="342900" indent="-228600">
              <a:lnSpc>
                <a:spcPct val="90000"/>
              </a:lnSpc>
              <a:buFont typeface="Arial" panose="020B0604020202020204" pitchFamily="34" charset="0"/>
              <a:buChar char="•"/>
            </a:pPr>
            <a:r>
              <a:rPr lang="en-US" dirty="0">
                <a:solidFill>
                  <a:schemeClr val="tx1"/>
                </a:solidFill>
              </a:rPr>
              <a:t>Den </a:t>
            </a:r>
            <a:r>
              <a:rPr lang="en-US" dirty="0" err="1">
                <a:solidFill>
                  <a:schemeClr val="tx1"/>
                </a:solidFill>
              </a:rPr>
              <a:t>indledende</a:t>
            </a:r>
            <a:r>
              <a:rPr lang="en-US" dirty="0">
                <a:solidFill>
                  <a:schemeClr val="tx1"/>
                </a:solidFill>
              </a:rPr>
              <a:t> </a:t>
            </a:r>
            <a:r>
              <a:rPr lang="en-US" dirty="0" err="1">
                <a:solidFill>
                  <a:schemeClr val="tx1"/>
                </a:solidFill>
              </a:rPr>
              <a:t>eller</a:t>
            </a:r>
            <a:r>
              <a:rPr lang="en-US" dirty="0">
                <a:solidFill>
                  <a:schemeClr val="tx1"/>
                </a:solidFill>
              </a:rPr>
              <a:t> </a:t>
            </a:r>
            <a:r>
              <a:rPr lang="en-US" dirty="0" err="1">
                <a:solidFill>
                  <a:schemeClr val="tx1"/>
                </a:solidFill>
              </a:rPr>
              <a:t>afsluttende</a:t>
            </a:r>
            <a:r>
              <a:rPr lang="en-US" dirty="0">
                <a:solidFill>
                  <a:schemeClr val="tx1"/>
                </a:solidFill>
              </a:rPr>
              <a:t> </a:t>
            </a:r>
            <a:r>
              <a:rPr lang="en-US" dirty="0" err="1">
                <a:solidFill>
                  <a:schemeClr val="tx1"/>
                </a:solidFill>
              </a:rPr>
              <a:t>vejstrækning</a:t>
            </a:r>
            <a:r>
              <a:rPr lang="en-US" dirty="0">
                <a:solidFill>
                  <a:schemeClr val="tx1"/>
                </a:solidFill>
              </a:rPr>
              <a:t> </a:t>
            </a:r>
            <a:r>
              <a:rPr lang="en-US" dirty="0" err="1">
                <a:solidFill>
                  <a:schemeClr val="tx1"/>
                </a:solidFill>
              </a:rPr>
              <a:t>af</a:t>
            </a:r>
            <a:r>
              <a:rPr lang="en-US" dirty="0">
                <a:solidFill>
                  <a:schemeClr val="tx1"/>
                </a:solidFill>
              </a:rPr>
              <a:t> </a:t>
            </a:r>
            <a:r>
              <a:rPr lang="en-US" dirty="0" err="1">
                <a:solidFill>
                  <a:schemeClr val="tx1"/>
                </a:solidFill>
              </a:rPr>
              <a:t>kombineret</a:t>
            </a:r>
            <a:r>
              <a:rPr lang="en-US" dirty="0">
                <a:solidFill>
                  <a:schemeClr val="tx1"/>
                </a:solidFill>
              </a:rPr>
              <a:t> transport** </a:t>
            </a:r>
          </a:p>
          <a:p>
            <a:pPr>
              <a:lnSpc>
                <a:spcPct val="90000"/>
              </a:lnSpc>
            </a:pPr>
            <a:endParaRPr lang="en-US" dirty="0">
              <a:solidFill>
                <a:schemeClr val="tx1"/>
              </a:solidFill>
            </a:endParaRPr>
          </a:p>
          <a:p>
            <a:pPr>
              <a:lnSpc>
                <a:spcPct val="90000"/>
              </a:lnSpc>
            </a:pPr>
            <a:r>
              <a:rPr lang="en-US" dirty="0" err="1">
                <a:solidFill>
                  <a:schemeClr val="tx1"/>
                </a:solidFill>
              </a:rPr>
              <a:t>Vejledning</a:t>
            </a:r>
            <a:r>
              <a:rPr lang="en-US" dirty="0">
                <a:solidFill>
                  <a:schemeClr val="tx1"/>
                </a:solidFill>
              </a:rPr>
              <a:t> </a:t>
            </a:r>
            <a:r>
              <a:rPr lang="en-US" dirty="0" err="1">
                <a:solidFill>
                  <a:schemeClr val="tx1"/>
                </a:solidFill>
              </a:rPr>
              <a:t>fra</a:t>
            </a:r>
            <a:r>
              <a:rPr lang="en-US" dirty="0">
                <a:solidFill>
                  <a:schemeClr val="tx1"/>
                </a:solidFill>
              </a:rPr>
              <a:t> </a:t>
            </a:r>
            <a:r>
              <a:rPr lang="en-US" dirty="0" err="1">
                <a:solidFill>
                  <a:schemeClr val="tx1"/>
                </a:solidFill>
              </a:rPr>
              <a:t>Færdselsstyrelsen</a:t>
            </a:r>
            <a:r>
              <a:rPr lang="en-US" dirty="0">
                <a:solidFill>
                  <a:schemeClr val="tx1"/>
                </a:solidFill>
              </a:rPr>
              <a:t> under </a:t>
            </a:r>
            <a:r>
              <a:rPr lang="en-US" dirty="0" err="1">
                <a:solidFill>
                  <a:schemeClr val="tx1"/>
                </a:solidFill>
              </a:rPr>
              <a:t>udarbejdelse</a:t>
            </a:r>
            <a:r>
              <a:rPr lang="en-US" dirty="0">
                <a:solidFill>
                  <a:schemeClr val="tx1"/>
                </a:solidFill>
              </a:rPr>
              <a:t>.</a:t>
            </a:r>
          </a:p>
        </p:txBody>
      </p:sp>
      <p:pic>
        <p:nvPicPr>
          <p:cNvPr id="3" name="Billede 2">
            <a:extLst>
              <a:ext uri="{FF2B5EF4-FFF2-40B4-BE49-F238E27FC236}">
                <a16:creationId xmlns:a16="http://schemas.microsoft.com/office/drawing/2014/main" id="{B5A3658C-E280-4949-A6B7-D506715599E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967030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456827" y="1635646"/>
            <a:ext cx="8363645" cy="3168352"/>
          </a:xfrm>
          <a:prstGeom prst="rect">
            <a:avLst/>
          </a:prstGeom>
        </p:spPr>
        <p:txBody>
          <a:bodyPr>
            <a:normAutofit/>
          </a:bodyPr>
          <a:lstStyle/>
          <a:p>
            <a:r>
              <a:rPr lang="da-DK" sz="1800" dirty="0"/>
              <a:t>Chauffører, der udfører transport i andre medlemsstater end den medlemsstat, hvor chaufførens arbejdsgiver har sit forretningssted, </a:t>
            </a:r>
            <a:r>
              <a:rPr lang="da-DK" sz="1800" b="1" dirty="0"/>
              <a:t>er udstationeret</a:t>
            </a:r>
            <a:r>
              <a:rPr lang="da-DK" sz="1800" dirty="0"/>
              <a:t>, når de udfører følgende transportopgaver: </a:t>
            </a:r>
          </a:p>
          <a:p>
            <a:r>
              <a:rPr lang="da-DK" sz="1800" dirty="0"/>
              <a:t> </a:t>
            </a:r>
          </a:p>
          <a:p>
            <a:pPr marL="342900" lvl="0" indent="-342900">
              <a:buFont typeface="+mj-lt"/>
              <a:buAutoNum type="arabicPeriod"/>
            </a:pPr>
            <a:r>
              <a:rPr lang="en-US" sz="1800" b="1" dirty="0" err="1"/>
              <a:t>Ikke-bilaterale</a:t>
            </a:r>
            <a:r>
              <a:rPr lang="en-US" sz="1800" b="1" dirty="0"/>
              <a:t> </a:t>
            </a:r>
            <a:r>
              <a:rPr lang="en-US" sz="1800" b="1" dirty="0" err="1"/>
              <a:t>internationale</a:t>
            </a:r>
            <a:r>
              <a:rPr lang="en-US" sz="1800" b="1" dirty="0"/>
              <a:t> transporter*</a:t>
            </a:r>
            <a:r>
              <a:rPr lang="en-US" sz="1800" dirty="0"/>
              <a:t> – </a:t>
            </a:r>
            <a:r>
              <a:rPr lang="da-DK" sz="1800" dirty="0"/>
              <a:t>transporter, der udføres mellem to medlemsstater </a:t>
            </a:r>
            <a:r>
              <a:rPr lang="da-DK" sz="1800" u="sng" dirty="0"/>
              <a:t>eller</a:t>
            </a:r>
            <a:r>
              <a:rPr lang="da-DK" sz="1800" dirty="0"/>
              <a:t> mellem en medlemsstat og et tredjeland, hvor ingen af disse lande er etableringslandet for den operatør, der udfører disse transporter</a:t>
            </a:r>
            <a:endParaRPr lang="da-DK" sz="1800" b="1" dirty="0"/>
          </a:p>
          <a:p>
            <a:pPr marL="342900" lvl="0" indent="-342900">
              <a:buFont typeface="+mj-lt"/>
              <a:buAutoNum type="arabicPeriod"/>
            </a:pPr>
            <a:r>
              <a:rPr lang="en-US" sz="1800" b="1" dirty="0"/>
              <a:t>Cabotage</a:t>
            </a:r>
            <a:r>
              <a:rPr lang="en-US" sz="1800" dirty="0"/>
              <a:t> – National</a:t>
            </a:r>
            <a:r>
              <a:rPr lang="da-DK" sz="1800" dirty="0"/>
              <a:t> transport for fremmed regning, der udføres i en begrænset periode i en medlemsstat af en transportør, der er etableret i en anden medlemsstat. </a:t>
            </a:r>
            <a:endParaRPr lang="da-DK" sz="1800" b="1" dirty="0"/>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normAutofit/>
          </a:bodyPr>
          <a:lstStyle/>
          <a:p>
            <a:r>
              <a:rPr lang="en-US" cap="all" dirty="0" err="1"/>
              <a:t>udstationering</a:t>
            </a:r>
            <a:r>
              <a:rPr lang="en-US" cap="all" dirty="0"/>
              <a:t> </a:t>
            </a:r>
            <a:r>
              <a:rPr lang="en-US" cap="all" dirty="0" err="1"/>
              <a:t>af</a:t>
            </a:r>
            <a:r>
              <a:rPr lang="en-US" cap="all" dirty="0"/>
              <a:t> </a:t>
            </a:r>
            <a:r>
              <a:rPr lang="en-US" cap="all" dirty="0" err="1"/>
              <a:t>førere</a:t>
            </a:r>
            <a:endParaRPr lang="da-DK" cap="all" dirty="0"/>
          </a:p>
        </p:txBody>
      </p:sp>
    </p:spTree>
    <p:extLst>
      <p:ext uri="{BB962C8B-B14F-4D97-AF65-F5344CB8AC3E}">
        <p14:creationId xmlns:p14="http://schemas.microsoft.com/office/powerpoint/2010/main" val="3030536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456827" y="1635646"/>
            <a:ext cx="8363645" cy="3168352"/>
          </a:xfrm>
          <a:prstGeom prst="rect">
            <a:avLst/>
          </a:prstGeom>
        </p:spPr>
        <p:txBody>
          <a:bodyPr>
            <a:normAutofit/>
          </a:bodyPr>
          <a:lstStyle/>
          <a:p>
            <a:r>
              <a:rPr lang="da-DK" sz="1800" dirty="0"/>
              <a:t>Chaufføren anses </a:t>
            </a:r>
            <a:r>
              <a:rPr lang="da-DK" sz="1800" b="1" dirty="0"/>
              <a:t>ikke</a:t>
            </a:r>
            <a:r>
              <a:rPr lang="da-DK" sz="1800" dirty="0"/>
              <a:t> for at være </a:t>
            </a:r>
            <a:r>
              <a:rPr lang="da-DK" sz="1800" b="1" dirty="0"/>
              <a:t>udstationeret</a:t>
            </a:r>
            <a:r>
              <a:rPr lang="da-DK" sz="1800" dirty="0"/>
              <a:t>, når han udfører:</a:t>
            </a:r>
          </a:p>
          <a:p>
            <a:endParaRPr lang="da-DK" sz="1800" dirty="0"/>
          </a:p>
          <a:p>
            <a:pPr marL="342900" indent="-342900">
              <a:buAutoNum type="arabicParenR"/>
            </a:pPr>
            <a:r>
              <a:rPr lang="da-DK" sz="1800" b="1" dirty="0"/>
              <a:t>Bilateral international transport </a:t>
            </a:r>
            <a:r>
              <a:rPr lang="da-DK" sz="1800" dirty="0"/>
              <a:t>– Transport fra etableringsmedlemsstaten til en anden medlemsstat eller et tredjeland eller tilbage til etableringsmedlemsstaten  </a:t>
            </a:r>
          </a:p>
          <a:p>
            <a:pPr marL="342900" indent="-342900">
              <a:buAutoNum type="arabicParenR"/>
            </a:pPr>
            <a:r>
              <a:rPr lang="da-DK" sz="1800" b="1" dirty="0"/>
              <a:t>Begrænsede supplerende aktiviteter </a:t>
            </a:r>
            <a:r>
              <a:rPr lang="da-DK" sz="1800" dirty="0"/>
              <a:t>(læsning og/eller losning) i forbindelse med bilaterale transporter i de medlemsstater eller tredjelande, som chaufføren krydser  </a:t>
            </a:r>
          </a:p>
          <a:p>
            <a:pPr marL="342900" indent="-342900">
              <a:buAutoNum type="arabicParenR"/>
            </a:pPr>
            <a:r>
              <a:rPr lang="da-DK" sz="1800" b="1" dirty="0"/>
              <a:t>Transit </a:t>
            </a:r>
            <a:r>
              <a:rPr lang="da-DK" sz="1800" dirty="0"/>
              <a:t>gennem en medlemsstats område (ingen læsning eller losning) </a:t>
            </a:r>
          </a:p>
          <a:p>
            <a:pPr marL="342900" indent="-342900">
              <a:buAutoNum type="arabicParenR"/>
            </a:pPr>
            <a:r>
              <a:rPr lang="da-DK" sz="1800" dirty="0"/>
              <a:t>Indledende eller afsluttende del af en </a:t>
            </a:r>
            <a:r>
              <a:rPr lang="da-DK" sz="1800" b="1" dirty="0"/>
              <a:t>kombineret transport**</a:t>
            </a:r>
            <a:r>
              <a:rPr lang="da-DK" sz="1800" dirty="0"/>
              <a:t>, hvis vejstrækningen i sig selv </a:t>
            </a:r>
            <a:r>
              <a:rPr lang="da-DK" sz="1800" b="1" dirty="0"/>
              <a:t>består af en bilateral international transport.</a:t>
            </a: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normAutofit/>
          </a:bodyPr>
          <a:lstStyle/>
          <a:p>
            <a:r>
              <a:rPr lang="en-US" cap="all" dirty="0" err="1"/>
              <a:t>udstationering</a:t>
            </a:r>
            <a:endParaRPr lang="da-DK" cap="all" dirty="0"/>
          </a:p>
        </p:txBody>
      </p:sp>
    </p:spTree>
    <p:extLst>
      <p:ext uri="{BB962C8B-B14F-4D97-AF65-F5344CB8AC3E}">
        <p14:creationId xmlns:p14="http://schemas.microsoft.com/office/powerpoint/2010/main" val="2123382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a:xfrm>
            <a:off x="628650" y="273843"/>
            <a:ext cx="3938487" cy="1355479"/>
          </a:xfrm>
        </p:spPr>
        <p:txBody>
          <a:bodyPr vert="horz" lIns="91440" tIns="45720" rIns="91440" bIns="45720" rtlCol="0" anchor="ctr">
            <a:normAutofit/>
          </a:bodyPr>
          <a:lstStyle/>
          <a:p>
            <a:pPr>
              <a:lnSpc>
                <a:spcPct val="90000"/>
              </a:lnSpc>
            </a:pPr>
            <a:r>
              <a:rPr lang="en-US" sz="2900" cap="all" dirty="0"/>
              <a:t>IMI -system</a:t>
            </a:r>
          </a:p>
        </p:txBody>
      </p:sp>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628650" y="1491630"/>
            <a:ext cx="4087366" cy="3141092"/>
          </a:xfrm>
          <a:prstGeom prst="rect">
            <a:avLst/>
          </a:prstGeom>
        </p:spPr>
        <p:txBody>
          <a:bodyPr vert="horz" lIns="91440" tIns="45720" rIns="91440" bIns="45720" rtlCol="0">
            <a:normAutofit lnSpcReduction="10000"/>
          </a:bodyPr>
          <a:lstStyle/>
          <a:p>
            <a:pPr>
              <a:lnSpc>
                <a:spcPct val="90000"/>
              </a:lnSpc>
            </a:pPr>
            <a:r>
              <a:rPr lang="en-US" sz="1800" b="1" dirty="0" err="1">
                <a:solidFill>
                  <a:schemeClr val="tx1"/>
                </a:solidFill>
              </a:rPr>
              <a:t>Informationssystem</a:t>
            </a:r>
            <a:r>
              <a:rPr lang="en-US" sz="1800" b="1" dirty="0">
                <a:solidFill>
                  <a:schemeClr val="tx1"/>
                </a:solidFill>
              </a:rPr>
              <a:t> for det </a:t>
            </a:r>
            <a:r>
              <a:rPr lang="en-US" sz="1800" b="1" dirty="0" err="1">
                <a:solidFill>
                  <a:schemeClr val="tx1"/>
                </a:solidFill>
              </a:rPr>
              <a:t>indre</a:t>
            </a:r>
            <a:r>
              <a:rPr lang="en-US" sz="1800" b="1" dirty="0">
                <a:solidFill>
                  <a:schemeClr val="tx1"/>
                </a:solidFill>
              </a:rPr>
              <a:t> marked (IMI)</a:t>
            </a:r>
            <a:br>
              <a:rPr lang="en-US" sz="1800" b="1" dirty="0">
                <a:solidFill>
                  <a:schemeClr val="tx1"/>
                </a:solidFill>
              </a:rPr>
            </a:br>
            <a:endParaRPr lang="en-US" sz="1800" dirty="0">
              <a:solidFill>
                <a:schemeClr val="tx1"/>
              </a:solidFill>
            </a:endParaRPr>
          </a:p>
          <a:p>
            <a:pPr marL="285750" indent="-228600">
              <a:lnSpc>
                <a:spcPct val="90000"/>
              </a:lnSpc>
              <a:buFont typeface="Arial" panose="020B0604020202020204" pitchFamily="34" charset="0"/>
              <a:buChar char="•"/>
            </a:pPr>
            <a:r>
              <a:rPr lang="en-US" sz="1800" dirty="0" err="1">
                <a:solidFill>
                  <a:schemeClr val="tx1"/>
                </a:solidFill>
              </a:rPr>
              <a:t>Transporvirksomheder</a:t>
            </a:r>
            <a:r>
              <a:rPr lang="en-US" sz="1800" dirty="0">
                <a:solidFill>
                  <a:schemeClr val="tx1"/>
                </a:solidFill>
              </a:rPr>
              <a:t> </a:t>
            </a:r>
            <a:r>
              <a:rPr lang="en-US" sz="1800" dirty="0" err="1">
                <a:solidFill>
                  <a:schemeClr val="tx1"/>
                </a:solidFill>
              </a:rPr>
              <a:t>skal</a:t>
            </a:r>
            <a:r>
              <a:rPr lang="en-US" sz="1800" dirty="0">
                <a:solidFill>
                  <a:schemeClr val="tx1"/>
                </a:solidFill>
              </a:rPr>
              <a:t> </a:t>
            </a:r>
            <a:r>
              <a:rPr lang="en-US" sz="1800" dirty="0" err="1">
                <a:solidFill>
                  <a:schemeClr val="tx1"/>
                </a:solidFill>
              </a:rPr>
              <a:t>anmelde</a:t>
            </a:r>
            <a:r>
              <a:rPr lang="en-US" sz="1800" dirty="0">
                <a:solidFill>
                  <a:schemeClr val="tx1"/>
                </a:solidFill>
              </a:rPr>
              <a:t> </a:t>
            </a:r>
            <a:r>
              <a:rPr lang="en-US" sz="1800" dirty="0" err="1">
                <a:solidFill>
                  <a:schemeClr val="tx1"/>
                </a:solidFill>
              </a:rPr>
              <a:t>deres</a:t>
            </a:r>
            <a:r>
              <a:rPr lang="en-US" sz="1800" dirty="0">
                <a:solidFill>
                  <a:schemeClr val="tx1"/>
                </a:solidFill>
              </a:rPr>
              <a:t> </a:t>
            </a:r>
            <a:r>
              <a:rPr lang="en-US" sz="1800" dirty="0" err="1">
                <a:solidFill>
                  <a:schemeClr val="tx1"/>
                </a:solidFill>
              </a:rPr>
              <a:t>udstationering</a:t>
            </a:r>
            <a:r>
              <a:rPr lang="en-US" sz="1800" dirty="0">
                <a:solidFill>
                  <a:schemeClr val="tx1"/>
                </a:solidFill>
              </a:rPr>
              <a:t> </a:t>
            </a:r>
            <a:r>
              <a:rPr lang="en-US" sz="1800" dirty="0" err="1">
                <a:solidFill>
                  <a:schemeClr val="tx1"/>
                </a:solidFill>
              </a:rPr>
              <a:t>af</a:t>
            </a:r>
            <a:r>
              <a:rPr lang="en-US" sz="1800" dirty="0">
                <a:solidFill>
                  <a:schemeClr val="tx1"/>
                </a:solidFill>
              </a:rPr>
              <a:t> </a:t>
            </a:r>
            <a:r>
              <a:rPr lang="en-US" sz="1800" dirty="0" err="1">
                <a:solidFill>
                  <a:schemeClr val="tx1"/>
                </a:solidFill>
              </a:rPr>
              <a:t>førere</a:t>
            </a:r>
            <a:r>
              <a:rPr lang="en-US" sz="1800" dirty="0">
                <a:solidFill>
                  <a:schemeClr val="tx1"/>
                </a:solidFill>
              </a:rPr>
              <a:t> via IMI</a:t>
            </a:r>
          </a:p>
          <a:p>
            <a:pPr marL="285750" indent="-228600">
              <a:lnSpc>
                <a:spcPct val="90000"/>
              </a:lnSpc>
              <a:buFont typeface="Arial" panose="020B0604020202020204" pitchFamily="34" charset="0"/>
              <a:buChar char="•"/>
            </a:pPr>
            <a:r>
              <a:rPr lang="en-US" sz="1800" dirty="0" err="1">
                <a:solidFill>
                  <a:schemeClr val="tx1"/>
                </a:solidFill>
              </a:rPr>
              <a:t>Udstationeringserklæring</a:t>
            </a:r>
            <a:r>
              <a:rPr lang="en-US" sz="1800" dirty="0">
                <a:solidFill>
                  <a:schemeClr val="tx1"/>
                </a:solidFill>
              </a:rPr>
              <a:t> </a:t>
            </a:r>
            <a:r>
              <a:rPr lang="en-US" sz="1800" dirty="0" err="1">
                <a:solidFill>
                  <a:schemeClr val="tx1"/>
                </a:solidFill>
              </a:rPr>
              <a:t>skal</a:t>
            </a:r>
            <a:r>
              <a:rPr lang="en-US" sz="1800" dirty="0">
                <a:solidFill>
                  <a:schemeClr val="tx1"/>
                </a:solidFill>
              </a:rPr>
              <a:t> </a:t>
            </a:r>
            <a:r>
              <a:rPr lang="en-US" sz="1800" dirty="0" err="1">
                <a:solidFill>
                  <a:schemeClr val="tx1"/>
                </a:solidFill>
              </a:rPr>
              <a:t>sendes</a:t>
            </a:r>
            <a:r>
              <a:rPr lang="en-US" sz="1800" dirty="0">
                <a:solidFill>
                  <a:schemeClr val="tx1"/>
                </a:solidFill>
              </a:rPr>
              <a:t> via IMI</a:t>
            </a:r>
          </a:p>
          <a:p>
            <a:pPr marL="285750" indent="-228600">
              <a:lnSpc>
                <a:spcPct val="90000"/>
              </a:lnSpc>
              <a:buFont typeface="Arial" panose="020B0604020202020204" pitchFamily="34" charset="0"/>
              <a:buChar char="•"/>
            </a:pPr>
            <a:r>
              <a:rPr lang="en-US" sz="1800" dirty="0">
                <a:solidFill>
                  <a:schemeClr val="tx1"/>
                </a:solidFill>
              </a:rPr>
              <a:t>Dansk </a:t>
            </a:r>
            <a:r>
              <a:rPr lang="en-US" sz="1800" dirty="0" err="1">
                <a:solidFill>
                  <a:schemeClr val="tx1"/>
                </a:solidFill>
              </a:rPr>
              <a:t>brugerflade</a:t>
            </a:r>
            <a:r>
              <a:rPr lang="en-US" sz="1800" dirty="0">
                <a:solidFill>
                  <a:schemeClr val="tx1"/>
                </a:solidFill>
              </a:rPr>
              <a:t> </a:t>
            </a:r>
            <a:r>
              <a:rPr lang="en-US" sz="1800" dirty="0" err="1">
                <a:solidFill>
                  <a:schemeClr val="tx1"/>
                </a:solidFill>
              </a:rPr>
              <a:t>til</a:t>
            </a:r>
            <a:r>
              <a:rPr lang="en-US" sz="1800" dirty="0">
                <a:solidFill>
                  <a:schemeClr val="tx1"/>
                </a:solidFill>
              </a:rPr>
              <a:t> IMI</a:t>
            </a:r>
          </a:p>
          <a:p>
            <a:pPr marL="285750" indent="-228600">
              <a:lnSpc>
                <a:spcPct val="90000"/>
              </a:lnSpc>
              <a:buFont typeface="Arial" panose="020B0604020202020204" pitchFamily="34" charset="0"/>
              <a:buChar char="•"/>
            </a:pPr>
            <a:r>
              <a:rPr lang="en-US" sz="1800" dirty="0">
                <a:solidFill>
                  <a:schemeClr val="tx1"/>
                </a:solidFill>
              </a:rPr>
              <a:t>De </a:t>
            </a:r>
            <a:r>
              <a:rPr lang="en-US" sz="1800" dirty="0" err="1">
                <a:solidFill>
                  <a:schemeClr val="tx1"/>
                </a:solidFill>
              </a:rPr>
              <a:t>nationale</a:t>
            </a:r>
            <a:r>
              <a:rPr lang="en-US" sz="1800" dirty="0">
                <a:solidFill>
                  <a:schemeClr val="tx1"/>
                </a:solidFill>
              </a:rPr>
              <a:t> </a:t>
            </a:r>
            <a:r>
              <a:rPr lang="en-US" sz="1800" dirty="0" err="1">
                <a:solidFill>
                  <a:schemeClr val="tx1"/>
                </a:solidFill>
              </a:rPr>
              <a:t>myndigheder</a:t>
            </a:r>
            <a:r>
              <a:rPr lang="en-US" sz="1800" dirty="0">
                <a:solidFill>
                  <a:schemeClr val="tx1"/>
                </a:solidFill>
              </a:rPr>
              <a:t> i </a:t>
            </a:r>
            <a:r>
              <a:rPr lang="en-US" sz="1800" dirty="0" err="1">
                <a:solidFill>
                  <a:schemeClr val="tx1"/>
                </a:solidFill>
              </a:rPr>
              <a:t>værts</a:t>
            </a:r>
            <a:r>
              <a:rPr lang="en-US" sz="1800" dirty="0">
                <a:solidFill>
                  <a:schemeClr val="tx1"/>
                </a:solidFill>
              </a:rPr>
              <a:t>- </a:t>
            </a:r>
            <a:r>
              <a:rPr lang="en-US" sz="1800" dirty="0" err="1">
                <a:solidFill>
                  <a:schemeClr val="tx1"/>
                </a:solidFill>
              </a:rPr>
              <a:t>medlemsstaten</a:t>
            </a:r>
            <a:r>
              <a:rPr lang="en-US" sz="1800" dirty="0">
                <a:solidFill>
                  <a:schemeClr val="tx1"/>
                </a:solidFill>
              </a:rPr>
              <a:t> </a:t>
            </a:r>
            <a:r>
              <a:rPr lang="en-US" sz="1800" dirty="0" err="1">
                <a:solidFill>
                  <a:schemeClr val="tx1"/>
                </a:solidFill>
              </a:rPr>
              <a:t>modtager</a:t>
            </a:r>
            <a:r>
              <a:rPr lang="en-US" sz="1800" dirty="0">
                <a:solidFill>
                  <a:schemeClr val="tx1"/>
                </a:solidFill>
              </a:rPr>
              <a:t> </a:t>
            </a:r>
            <a:r>
              <a:rPr lang="en-US" sz="1800" dirty="0" err="1">
                <a:solidFill>
                  <a:schemeClr val="tx1"/>
                </a:solidFill>
              </a:rPr>
              <a:t>erklæringen</a:t>
            </a:r>
            <a:r>
              <a:rPr lang="en-US" sz="1800" dirty="0">
                <a:solidFill>
                  <a:schemeClr val="tx1"/>
                </a:solidFill>
              </a:rPr>
              <a:t> via IMI og </a:t>
            </a:r>
            <a:r>
              <a:rPr lang="en-US" sz="1800" dirty="0" err="1">
                <a:solidFill>
                  <a:schemeClr val="tx1"/>
                </a:solidFill>
              </a:rPr>
              <a:t>kan</a:t>
            </a:r>
            <a:r>
              <a:rPr lang="en-US" sz="1800" dirty="0">
                <a:solidFill>
                  <a:schemeClr val="tx1"/>
                </a:solidFill>
              </a:rPr>
              <a:t> </a:t>
            </a:r>
            <a:r>
              <a:rPr lang="en-US" sz="1800" dirty="0" err="1">
                <a:solidFill>
                  <a:schemeClr val="tx1"/>
                </a:solidFill>
              </a:rPr>
              <a:t>rekvirere</a:t>
            </a:r>
            <a:r>
              <a:rPr lang="en-US" sz="1800" dirty="0">
                <a:solidFill>
                  <a:schemeClr val="tx1"/>
                </a:solidFill>
              </a:rPr>
              <a:t> </a:t>
            </a:r>
            <a:r>
              <a:rPr lang="en-US" sz="1800" dirty="0" err="1">
                <a:solidFill>
                  <a:schemeClr val="tx1"/>
                </a:solidFill>
              </a:rPr>
              <a:t>yderligere</a:t>
            </a:r>
            <a:r>
              <a:rPr lang="en-US" sz="1800" dirty="0">
                <a:solidFill>
                  <a:schemeClr val="tx1"/>
                </a:solidFill>
              </a:rPr>
              <a:t> </a:t>
            </a:r>
            <a:r>
              <a:rPr lang="en-US" sz="1800" dirty="0" err="1">
                <a:solidFill>
                  <a:schemeClr val="tx1"/>
                </a:solidFill>
              </a:rPr>
              <a:t>oplysninger</a:t>
            </a:r>
            <a:r>
              <a:rPr lang="en-US" sz="1800" dirty="0">
                <a:solidFill>
                  <a:schemeClr val="tx1"/>
                </a:solidFill>
              </a:rPr>
              <a:t> via IMI</a:t>
            </a:r>
          </a:p>
          <a:p>
            <a:pPr marL="285750" indent="-228600">
              <a:lnSpc>
                <a:spcPct val="90000"/>
              </a:lnSpc>
              <a:buFont typeface="Arial" panose="020B0604020202020204" pitchFamily="34" charset="0"/>
              <a:buChar char="•"/>
            </a:pPr>
            <a:endParaRPr lang="en-US" sz="1800" dirty="0">
              <a:solidFill>
                <a:schemeClr val="tx1"/>
              </a:solidFill>
            </a:endParaRPr>
          </a:p>
          <a:p>
            <a:pPr indent="-228600">
              <a:lnSpc>
                <a:spcPct val="90000"/>
              </a:lnSpc>
              <a:buFont typeface="Arial" panose="020B0604020202020204" pitchFamily="34" charset="0"/>
              <a:buChar char="•"/>
            </a:pPr>
            <a:endParaRPr lang="en-US" sz="1500" dirty="0">
              <a:solidFill>
                <a:schemeClr val="tx1"/>
              </a:solidFill>
            </a:endParaRPr>
          </a:p>
        </p:txBody>
      </p:sp>
      <p:pic>
        <p:nvPicPr>
          <p:cNvPr id="1026" name="Picture 2">
            <a:extLst>
              <a:ext uri="{FF2B5EF4-FFF2-40B4-BE49-F238E27FC236}">
                <a16:creationId xmlns:a16="http://schemas.microsoft.com/office/drawing/2014/main" id="{4735E6B7-7EFF-4B0C-A78F-21ABF295888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2"/>
          <a:stretch/>
        </p:blipFill>
        <p:spPr bwMode="auto">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199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456827" y="1635646"/>
            <a:ext cx="3539109" cy="3168352"/>
          </a:xfrm>
          <a:prstGeom prst="rect">
            <a:avLst/>
          </a:prstGeom>
        </p:spPr>
        <p:txBody>
          <a:bodyPr>
            <a:normAutofit/>
          </a:bodyPr>
          <a:lstStyle/>
          <a:p>
            <a:r>
              <a:rPr lang="da-DK" sz="1800" dirty="0"/>
              <a:t>Danmark har fremsat det danske lovforslag, hvori der indføres en pligt for udenlandske virksomheder, der udstationerer chauffører i Danmark, til at anmelde deres kørsler via IMI. </a:t>
            </a:r>
          </a:p>
          <a:p>
            <a:r>
              <a:rPr lang="da-DK" sz="1800" dirty="0"/>
              <a:t> </a:t>
            </a:r>
          </a:p>
          <a:p>
            <a:endParaRPr lang="da-DK" dirty="0"/>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normAutofit/>
          </a:bodyPr>
          <a:lstStyle/>
          <a:p>
            <a:r>
              <a:rPr lang="da-DK" cap="all" dirty="0"/>
              <a:t>IMI - Informationssystem</a:t>
            </a:r>
          </a:p>
        </p:txBody>
      </p:sp>
      <p:pic>
        <p:nvPicPr>
          <p:cNvPr id="5" name="Billede 4">
            <a:extLst>
              <a:ext uri="{FF2B5EF4-FFF2-40B4-BE49-F238E27FC236}">
                <a16:creationId xmlns:a16="http://schemas.microsoft.com/office/drawing/2014/main" id="{5ED81D3F-77F1-46BB-8A1B-5DE9D630BBC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21017" y="1641784"/>
            <a:ext cx="4166156" cy="2499742"/>
          </a:xfrm>
          <a:prstGeom prst="rect">
            <a:avLst/>
          </a:prstGeom>
          <a:ln>
            <a:solidFill>
              <a:schemeClr val="tx1"/>
            </a:solidFill>
          </a:ln>
        </p:spPr>
      </p:pic>
    </p:spTree>
    <p:extLst>
      <p:ext uri="{BB962C8B-B14F-4D97-AF65-F5344CB8AC3E}">
        <p14:creationId xmlns:p14="http://schemas.microsoft.com/office/powerpoint/2010/main" val="2044667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456827" y="1635646"/>
            <a:ext cx="3899149" cy="2160240"/>
          </a:xfrm>
          <a:prstGeom prst="rect">
            <a:avLst/>
          </a:prstGeom>
        </p:spPr>
        <p:txBody>
          <a:bodyPr>
            <a:noAutofit/>
          </a:bodyPr>
          <a:lstStyle/>
          <a:p>
            <a:pPr marL="285750" indent="-285750">
              <a:buFont typeface="Arial" panose="020B0604020202020204" pitchFamily="34" charset="0"/>
              <a:buChar char="•"/>
            </a:pPr>
            <a:r>
              <a:rPr lang="da-DK" sz="1800" dirty="0"/>
              <a:t>Den Europæiske Arbejdsmarkedsmyndighed (ELA) producerer informationsmateriale og videoer om brug af IMI </a:t>
            </a:r>
          </a:p>
          <a:p>
            <a:pPr marL="285750" indent="-285750">
              <a:buFont typeface="Arial" panose="020B0604020202020204" pitchFamily="34" charset="0"/>
              <a:buChar char="•"/>
            </a:pPr>
            <a:r>
              <a:rPr lang="da-DK" sz="1800" dirty="0"/>
              <a:t>Tilgængelige på alle europæiske sprog.</a:t>
            </a:r>
          </a:p>
          <a:p>
            <a:pPr marL="285750" indent="-285750">
              <a:buFont typeface="Arial" panose="020B0604020202020204" pitchFamily="34" charset="0"/>
              <a:buChar char="•"/>
            </a:pPr>
            <a:r>
              <a:rPr lang="da-DK" sz="1800" dirty="0"/>
              <a:t>ITD informerer, når informationsmaterialet er tilgængeligt</a:t>
            </a: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cap="all" dirty="0"/>
              <a:t>Vejledning om IMI</a:t>
            </a:r>
          </a:p>
        </p:txBody>
      </p:sp>
      <p:pic>
        <p:nvPicPr>
          <p:cNvPr id="3" name="Billede 2">
            <a:extLst>
              <a:ext uri="{FF2B5EF4-FFF2-40B4-BE49-F238E27FC236}">
                <a16:creationId xmlns:a16="http://schemas.microsoft.com/office/drawing/2014/main" id="{18E7ECB3-8FEC-47B3-AA75-8F6B6A7B44A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21017" y="1641784"/>
            <a:ext cx="4166156" cy="2499742"/>
          </a:xfrm>
          <a:prstGeom prst="rect">
            <a:avLst/>
          </a:prstGeom>
          <a:ln>
            <a:solidFill>
              <a:schemeClr val="tx1"/>
            </a:solidFill>
          </a:ln>
        </p:spPr>
      </p:pic>
    </p:spTree>
    <p:extLst>
      <p:ext uri="{BB962C8B-B14F-4D97-AF65-F5344CB8AC3E}">
        <p14:creationId xmlns:p14="http://schemas.microsoft.com/office/powerpoint/2010/main" val="25304032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456827" y="1635646"/>
            <a:ext cx="4475213" cy="3168352"/>
          </a:xfrm>
          <a:prstGeom prst="rect">
            <a:avLst/>
          </a:prstGeom>
        </p:spPr>
        <p:txBody>
          <a:bodyPr>
            <a:noAutofit/>
          </a:bodyPr>
          <a:lstStyle/>
          <a:p>
            <a:r>
              <a:rPr lang="da-DK" sz="1800" dirty="0"/>
              <a:t>På </a:t>
            </a:r>
            <a:r>
              <a:rPr lang="da-DK" sz="1800" u="sng" dirty="0">
                <a:hlinkClick r:id="rId3"/>
              </a:rPr>
              <a:t>ITD - Udstationering og mindsteløn</a:t>
            </a:r>
            <a:r>
              <a:rPr lang="da-DK" sz="1800" dirty="0"/>
              <a:t>  ses de oplysninger, der skal stilles til rådighed </a:t>
            </a:r>
            <a:r>
              <a:rPr lang="da-DK" sz="1800" b="1" dirty="0"/>
              <a:t>før, under og efter: </a:t>
            </a:r>
          </a:p>
          <a:p>
            <a:endParaRPr lang="da-DK" sz="1800" b="1" dirty="0"/>
          </a:p>
          <a:p>
            <a:pPr marL="285750" indent="-285750">
              <a:buFont typeface="Arial" panose="020B0604020202020204" pitchFamily="34" charset="0"/>
              <a:buChar char="•"/>
            </a:pPr>
            <a:r>
              <a:rPr lang="da-DK" sz="1800" dirty="0" err="1"/>
              <a:t>Cabotagekørsel</a:t>
            </a:r>
            <a:endParaRPr lang="da-DK" sz="1800" dirty="0"/>
          </a:p>
          <a:p>
            <a:pPr marL="285750" indent="-285750">
              <a:buFont typeface="Arial" panose="020B0604020202020204" pitchFamily="34" charset="0"/>
              <a:buChar char="•"/>
            </a:pPr>
            <a:r>
              <a:rPr lang="da-DK" sz="1800" dirty="0"/>
              <a:t>Ikke-bilateral international transport (tredjelandskørsel) med gods og personbefordring</a:t>
            </a:r>
          </a:p>
          <a:p>
            <a:pPr marL="285750" indent="-285750">
              <a:buFont typeface="Arial" panose="020B0604020202020204" pitchFamily="34" charset="0"/>
              <a:buChar char="•"/>
            </a:pPr>
            <a:r>
              <a:rPr lang="da-DK" sz="1800" dirty="0"/>
              <a:t>Den indledende eller afsluttende vejstrækning af kombineret transport</a:t>
            </a:r>
          </a:p>
          <a:p>
            <a:endParaRPr lang="da-DK" sz="1800" dirty="0"/>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cap="all" dirty="0"/>
              <a:t>Obligatoriske oplysninger</a:t>
            </a:r>
          </a:p>
        </p:txBody>
      </p:sp>
      <p:pic>
        <p:nvPicPr>
          <p:cNvPr id="3" name="Billede 2">
            <a:extLst>
              <a:ext uri="{FF2B5EF4-FFF2-40B4-BE49-F238E27FC236}">
                <a16:creationId xmlns:a16="http://schemas.microsoft.com/office/drawing/2014/main" id="{BE9675A8-F0B7-4BBB-A3C3-9CADFF129A2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11552" y="1649776"/>
            <a:ext cx="4032448" cy="4104456"/>
          </a:xfrm>
          <a:prstGeom prst="rect">
            <a:avLst/>
          </a:prstGeom>
          <a:ln>
            <a:solidFill>
              <a:schemeClr val="tx1"/>
            </a:solidFill>
          </a:ln>
        </p:spPr>
      </p:pic>
    </p:spTree>
    <p:extLst>
      <p:ext uri="{BB962C8B-B14F-4D97-AF65-F5344CB8AC3E}">
        <p14:creationId xmlns:p14="http://schemas.microsoft.com/office/powerpoint/2010/main" val="2112876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ladsholder til indhold 6">
            <a:extLst>
              <a:ext uri="{FF2B5EF4-FFF2-40B4-BE49-F238E27FC236}">
                <a16:creationId xmlns:a16="http://schemas.microsoft.com/office/drawing/2014/main" id="{9F470AB2-15BE-4281-8DA0-65EC1A91A383}"/>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1515936" y="482599"/>
            <a:ext cx="6112127" cy="4178300"/>
          </a:xfrm>
          <a:prstGeom prst="rect">
            <a:avLst/>
          </a:prstGeom>
        </p:spPr>
      </p:pic>
      <p:sp>
        <p:nvSpPr>
          <p:cNvPr id="10" name="Ellipse 9">
            <a:extLst>
              <a:ext uri="{FF2B5EF4-FFF2-40B4-BE49-F238E27FC236}">
                <a16:creationId xmlns:a16="http://schemas.microsoft.com/office/drawing/2014/main" id="{FF07265B-F7F1-499A-8B02-F4B470B465CD}"/>
              </a:ext>
            </a:extLst>
          </p:cNvPr>
          <p:cNvSpPr/>
          <p:nvPr/>
        </p:nvSpPr>
        <p:spPr>
          <a:xfrm>
            <a:off x="5868144" y="195486"/>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727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E85DFA81-7889-4CC7-B0B0-CADEAD72E8BD}"/>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4FB49414-9E8D-4BB5-85F3-BD85EC17AA4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04100" y="443013"/>
            <a:ext cx="6120680" cy="4360985"/>
          </a:xfrm>
          <a:prstGeom prst="rect">
            <a:avLst/>
          </a:prstGeom>
        </p:spPr>
      </p:pic>
      <p:sp>
        <p:nvSpPr>
          <p:cNvPr id="6" name="Ellipse 5">
            <a:extLst>
              <a:ext uri="{FF2B5EF4-FFF2-40B4-BE49-F238E27FC236}">
                <a16:creationId xmlns:a16="http://schemas.microsoft.com/office/drawing/2014/main" id="{0908A204-8BFA-4C60-A26E-FF3EF9CC5243}"/>
              </a:ext>
            </a:extLst>
          </p:cNvPr>
          <p:cNvSpPr/>
          <p:nvPr/>
        </p:nvSpPr>
        <p:spPr>
          <a:xfrm>
            <a:off x="3312312" y="499270"/>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Ellipse 7">
            <a:extLst>
              <a:ext uri="{FF2B5EF4-FFF2-40B4-BE49-F238E27FC236}">
                <a16:creationId xmlns:a16="http://schemas.microsoft.com/office/drawing/2014/main" id="{B6CBADA7-C96E-4C25-879F-5D08F495ED7D}"/>
              </a:ext>
            </a:extLst>
          </p:cNvPr>
          <p:cNvSpPr/>
          <p:nvPr/>
        </p:nvSpPr>
        <p:spPr>
          <a:xfrm>
            <a:off x="3419872" y="2605025"/>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777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8DE7F1B7-3A91-4F47-8237-D4864AB71B70}"/>
              </a:ext>
            </a:extLst>
          </p:cNvPr>
          <p:cNvSpPr txBox="1"/>
          <p:nvPr/>
        </p:nvSpPr>
        <p:spPr>
          <a:xfrm>
            <a:off x="0" y="368419"/>
            <a:ext cx="9144000"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prstClr val="white"/>
                </a:solidFill>
                <a:effectLst/>
                <a:uLnTx/>
                <a:uFillTx/>
                <a:latin typeface="Calibri" panose="020F0502020204030204"/>
                <a:ea typeface="+mn-ea"/>
                <a:cs typeface="+mn-cs"/>
              </a:rPr>
              <a:t>IMI-INFORMATIONSSYSTEM</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 Placeholder 2">
            <a:extLst>
              <a:ext uri="{FF2B5EF4-FFF2-40B4-BE49-F238E27FC236}">
                <a16:creationId xmlns:a16="http://schemas.microsoft.com/office/drawing/2014/main" id="{159C73D2-E554-41F4-988D-3BE4F3CC3CB5}"/>
              </a:ext>
            </a:extLst>
          </p:cNvPr>
          <p:cNvSpPr txBox="1">
            <a:spLocks/>
          </p:cNvSpPr>
          <p:nvPr/>
        </p:nvSpPr>
        <p:spPr>
          <a:xfrm>
            <a:off x="695325" y="1707654"/>
            <a:ext cx="3660651" cy="2016224"/>
          </a:xfrm>
          <a:prstGeom prst="rect">
            <a:avLst/>
          </a:prstGeom>
        </p:spPr>
        <p:txBody>
          <a:bodyPr lIns="0" tIns="0" rIns="0" bIns="0" numCol="1"/>
          <a:lst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Transportvirksomheder skal:</a:t>
            </a:r>
          </a:p>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Oprette en virksomhedskonto</a:t>
            </a:r>
          </a:p>
          <a:p>
            <a:pPr marL="285750" marR="0" lvl="0" indent="-28575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Angive oplysninger om virksomheden </a:t>
            </a:r>
          </a:p>
          <a:p>
            <a:pPr marL="285750" marR="0" lvl="0" indent="-28575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Angive oplysninger om transportleder</a:t>
            </a:r>
          </a:p>
          <a:p>
            <a:pPr marL="285750" marR="0" lvl="0" indent="-28575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Tilføje evt. flere ansatte som brugere </a:t>
            </a:r>
          </a:p>
          <a:p>
            <a:pPr marL="285750" marR="0" lvl="0" indent="-285750"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Lige forbindelse 6">
            <a:extLst>
              <a:ext uri="{FF2B5EF4-FFF2-40B4-BE49-F238E27FC236}">
                <a16:creationId xmlns:a16="http://schemas.microsoft.com/office/drawing/2014/main" id="{309C0B6E-5549-426C-8CB5-A5B6E7C93B57}"/>
              </a:ext>
            </a:extLst>
          </p:cNvPr>
          <p:cNvCxnSpPr/>
          <p:nvPr/>
        </p:nvCxnSpPr>
        <p:spPr>
          <a:xfrm>
            <a:off x="695324" y="1419622"/>
            <a:ext cx="7812000" cy="0"/>
          </a:xfrm>
          <a:prstGeom prst="line">
            <a:avLst/>
          </a:prstGeom>
          <a:ln w="1587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 name="Pladsholder til tekst 2">
            <a:extLst>
              <a:ext uri="{FF2B5EF4-FFF2-40B4-BE49-F238E27FC236}">
                <a16:creationId xmlns:a16="http://schemas.microsoft.com/office/drawing/2014/main" id="{78C74D02-629A-4B74-964E-97D4F3E99366}"/>
              </a:ext>
            </a:extLst>
          </p:cNvPr>
          <p:cNvSpPr txBox="1">
            <a:spLocks/>
          </p:cNvSpPr>
          <p:nvPr/>
        </p:nvSpPr>
        <p:spPr>
          <a:xfrm>
            <a:off x="4383186" y="1616764"/>
            <a:ext cx="4216825" cy="3168352"/>
          </a:xfrm>
          <a:prstGeom prst="rect">
            <a:avLst/>
          </a:prstGeom>
          <a:noFill/>
        </p:spPr>
        <p:txBody>
          <a:bodyPr vert="horz" lIns="91440" tIns="45720" rIns="91440" bIns="45720" rtlCol="0">
            <a:noAutofit/>
          </a:bodyPr>
          <a:lstStyle>
            <a:lvl1pPr marL="0" indent="0" algn="l" defTabSz="914400" rtl="0" eaLnBrk="1" latinLnBrk="0" hangingPunct="1">
              <a:spcBef>
                <a:spcPct val="20000"/>
              </a:spcBef>
              <a:buClr>
                <a:srgbClr val="95C11E"/>
              </a:buClr>
              <a:buFont typeface="Arial" panose="020B0604020202020204" pitchFamily="34" charset="0"/>
              <a:buNone/>
              <a:defRPr sz="1600" b="0" kern="1200">
                <a:solidFill>
                  <a:srgbClr val="000000"/>
                </a:solidFill>
                <a:latin typeface="+mn-lt"/>
                <a:ea typeface="+mn-ea"/>
                <a:cs typeface="+mn-cs"/>
              </a:defRPr>
            </a:lvl1pPr>
            <a:lvl2pPr marL="742950" indent="-285750" algn="l" defTabSz="914400" rtl="0" eaLnBrk="1" latinLnBrk="0" hangingPunct="1">
              <a:spcBef>
                <a:spcPct val="20000"/>
              </a:spcBef>
              <a:buClr>
                <a:srgbClr val="95C11E"/>
              </a:buClr>
              <a:buFont typeface="Arial" panose="020B0604020202020204" pitchFamily="34" charset="0"/>
              <a:buChar char="•"/>
              <a:defRPr sz="1600" kern="1200">
                <a:solidFill>
                  <a:srgbClr val="000000"/>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None/>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Overblik over udstationeringserklæringer: </a:t>
            </a:r>
          </a:p>
          <a:p>
            <a:pPr marL="0" marR="0" lvl="0" indent="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None/>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Som er oprettet</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Som udløber inden for 7 dage</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Som er udløbet</a:t>
            </a:r>
          </a:p>
          <a:p>
            <a:pPr marL="0" marR="0" lvl="0" indent="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None/>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None/>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Overblik over myndighedernes eventuelle anmodninger om yderligere dokumentation.  </a:t>
            </a:r>
          </a:p>
        </p:txBody>
      </p:sp>
    </p:spTree>
    <p:extLst>
      <p:ext uri="{BB962C8B-B14F-4D97-AF65-F5344CB8AC3E}">
        <p14:creationId xmlns:p14="http://schemas.microsoft.com/office/powerpoint/2010/main" val="5335594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TEKST OG BULLETS</a:t>
            </a:r>
          </a:p>
        </p:txBody>
      </p:sp>
      <p:pic>
        <p:nvPicPr>
          <p:cNvPr id="2" name="Billede 1">
            <a:extLst>
              <a:ext uri="{FF2B5EF4-FFF2-40B4-BE49-F238E27FC236}">
                <a16:creationId xmlns:a16="http://schemas.microsoft.com/office/drawing/2014/main" id="{193C06E4-0E45-4283-A507-C1CEDCAD185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449" y="0"/>
            <a:ext cx="9144000" cy="5143500"/>
          </a:xfrm>
          <a:prstGeom prst="rect">
            <a:avLst/>
          </a:prstGeom>
        </p:spPr>
      </p:pic>
    </p:spTree>
    <p:extLst>
      <p:ext uri="{BB962C8B-B14F-4D97-AF65-F5344CB8AC3E}">
        <p14:creationId xmlns:p14="http://schemas.microsoft.com/office/powerpoint/2010/main" val="3428446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D23DDAD-EA7B-486E-BA2D-B1A08C77B0E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4625" y="483518"/>
            <a:ext cx="4824536" cy="4320480"/>
          </a:xfrm>
          <a:prstGeom prst="rect">
            <a:avLst/>
          </a:prstGeom>
        </p:spPr>
      </p:pic>
      <p:pic>
        <p:nvPicPr>
          <p:cNvPr id="4" name="Billede 3">
            <a:extLst>
              <a:ext uri="{FF2B5EF4-FFF2-40B4-BE49-F238E27FC236}">
                <a16:creationId xmlns:a16="http://schemas.microsoft.com/office/drawing/2014/main" id="{05FA40F5-3429-4A34-8889-2DA7941B197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292080" y="1059582"/>
            <a:ext cx="3125214" cy="1944216"/>
          </a:xfrm>
          <a:prstGeom prst="rect">
            <a:avLst/>
          </a:prstGeom>
        </p:spPr>
      </p:pic>
      <p:pic>
        <p:nvPicPr>
          <p:cNvPr id="14" name="Billede 13">
            <a:extLst>
              <a:ext uri="{FF2B5EF4-FFF2-40B4-BE49-F238E27FC236}">
                <a16:creationId xmlns:a16="http://schemas.microsoft.com/office/drawing/2014/main" id="{AC4B8896-500F-42CC-BE6F-5622A1DB6AF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861791" y="3275372"/>
            <a:ext cx="3985792" cy="1617092"/>
          </a:xfrm>
          <a:prstGeom prst="rect">
            <a:avLst/>
          </a:prstGeom>
        </p:spPr>
      </p:pic>
    </p:spTree>
    <p:extLst>
      <p:ext uri="{BB962C8B-B14F-4D97-AF65-F5344CB8AC3E}">
        <p14:creationId xmlns:p14="http://schemas.microsoft.com/office/powerpoint/2010/main" val="3174848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AB5C58F-231B-479A-A043-34AD2F6D2C4B}"/>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0B533563-7D2B-40A8-BBF7-20AB8A3D0E67}"/>
              </a:ext>
            </a:extLst>
          </p:cNvPr>
          <p:cNvSpPr>
            <a:spLocks noGrp="1"/>
          </p:cNvSpPr>
          <p:nvPr>
            <p:ph idx="13"/>
          </p:nvPr>
        </p:nvSpPr>
        <p:spPr/>
        <p:txBody>
          <a:bodyPr/>
          <a:lstStyle/>
          <a:p>
            <a:endParaRPr lang="da-DK" dirty="0"/>
          </a:p>
        </p:txBody>
      </p:sp>
      <p:pic>
        <p:nvPicPr>
          <p:cNvPr id="5" name="Billede 4">
            <a:extLst>
              <a:ext uri="{FF2B5EF4-FFF2-40B4-BE49-F238E27FC236}">
                <a16:creationId xmlns:a16="http://schemas.microsoft.com/office/drawing/2014/main" id="{7A4FE17B-7043-48BE-8443-B8CE2B22136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51520" y="170278"/>
            <a:ext cx="6590968" cy="4937903"/>
          </a:xfrm>
          <a:prstGeom prst="rect">
            <a:avLst/>
          </a:prstGeom>
        </p:spPr>
      </p:pic>
      <p:sp>
        <p:nvSpPr>
          <p:cNvPr id="6" name="Rektangel 5">
            <a:extLst>
              <a:ext uri="{FF2B5EF4-FFF2-40B4-BE49-F238E27FC236}">
                <a16:creationId xmlns:a16="http://schemas.microsoft.com/office/drawing/2014/main" id="{A4D1EC16-C95E-4FD2-91CA-218202C54F70}"/>
              </a:ext>
            </a:extLst>
          </p:cNvPr>
          <p:cNvSpPr/>
          <p:nvPr/>
        </p:nvSpPr>
        <p:spPr>
          <a:xfrm>
            <a:off x="719120" y="131161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11CCA370-BED4-49E7-BCBB-BC66E99DDAD6}"/>
              </a:ext>
            </a:extLst>
          </p:cNvPr>
          <p:cNvSpPr/>
          <p:nvPr/>
        </p:nvSpPr>
        <p:spPr>
          <a:xfrm>
            <a:off x="1475656" y="185167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434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AB5C58F-231B-479A-A043-34AD2F6D2C4B}"/>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0B533563-7D2B-40A8-BBF7-20AB8A3D0E67}"/>
              </a:ext>
            </a:extLst>
          </p:cNvPr>
          <p:cNvSpPr>
            <a:spLocks noGrp="1"/>
          </p:cNvSpPr>
          <p:nvPr>
            <p:ph idx="13"/>
          </p:nvPr>
        </p:nvSpPr>
        <p:spPr/>
        <p:txBody>
          <a:bodyPr/>
          <a:lstStyle/>
          <a:p>
            <a:endParaRPr lang="da-DK" dirty="0"/>
          </a:p>
        </p:txBody>
      </p:sp>
      <p:pic>
        <p:nvPicPr>
          <p:cNvPr id="5" name="Billede 4">
            <a:extLst>
              <a:ext uri="{FF2B5EF4-FFF2-40B4-BE49-F238E27FC236}">
                <a16:creationId xmlns:a16="http://schemas.microsoft.com/office/drawing/2014/main" id="{7A4FE17B-7043-48BE-8443-B8CE2B22136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51520" y="170278"/>
            <a:ext cx="6590968" cy="4937903"/>
          </a:xfrm>
          <a:prstGeom prst="rect">
            <a:avLst/>
          </a:prstGeom>
        </p:spPr>
      </p:pic>
      <p:sp>
        <p:nvSpPr>
          <p:cNvPr id="6" name="Rektangel 5">
            <a:extLst>
              <a:ext uri="{FF2B5EF4-FFF2-40B4-BE49-F238E27FC236}">
                <a16:creationId xmlns:a16="http://schemas.microsoft.com/office/drawing/2014/main" id="{A4D1EC16-C95E-4FD2-91CA-218202C54F70}"/>
              </a:ext>
            </a:extLst>
          </p:cNvPr>
          <p:cNvSpPr/>
          <p:nvPr/>
        </p:nvSpPr>
        <p:spPr>
          <a:xfrm>
            <a:off x="719120" y="131161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11CCA370-BED4-49E7-BCBB-BC66E99DDAD6}"/>
              </a:ext>
            </a:extLst>
          </p:cNvPr>
          <p:cNvSpPr/>
          <p:nvPr/>
        </p:nvSpPr>
        <p:spPr>
          <a:xfrm>
            <a:off x="1475656" y="185167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Billede 3">
            <a:extLst>
              <a:ext uri="{FF2B5EF4-FFF2-40B4-BE49-F238E27FC236}">
                <a16:creationId xmlns:a16="http://schemas.microsoft.com/office/drawing/2014/main" id="{53A1AD40-6D5D-4CB3-9E43-D6927A5F739C}"/>
              </a:ext>
            </a:extLst>
          </p:cNvPr>
          <p:cNvPicPr>
            <a:picLocks noChangeAspect="1"/>
          </p:cNvPicPr>
          <p:nvPr/>
        </p:nvPicPr>
        <p:blipFill>
          <a:blip r:embed="rId3"/>
          <a:stretch>
            <a:fillRect/>
          </a:stretch>
        </p:blipFill>
        <p:spPr>
          <a:xfrm>
            <a:off x="5962869" y="1403807"/>
            <a:ext cx="2694437" cy="3632029"/>
          </a:xfrm>
          <a:prstGeom prst="rect">
            <a:avLst/>
          </a:prstGeom>
        </p:spPr>
      </p:pic>
    </p:spTree>
    <p:extLst>
      <p:ext uri="{BB962C8B-B14F-4D97-AF65-F5344CB8AC3E}">
        <p14:creationId xmlns:p14="http://schemas.microsoft.com/office/powerpoint/2010/main" val="4101783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AB5C58F-231B-479A-A043-34AD2F6D2C4B}"/>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0B533563-7D2B-40A8-BBF7-20AB8A3D0E67}"/>
              </a:ext>
            </a:extLst>
          </p:cNvPr>
          <p:cNvSpPr>
            <a:spLocks noGrp="1"/>
          </p:cNvSpPr>
          <p:nvPr>
            <p:ph idx="13"/>
          </p:nvPr>
        </p:nvSpPr>
        <p:spPr/>
        <p:txBody>
          <a:bodyPr/>
          <a:lstStyle/>
          <a:p>
            <a:endParaRPr lang="da-DK" dirty="0"/>
          </a:p>
        </p:txBody>
      </p:sp>
      <p:sp>
        <p:nvSpPr>
          <p:cNvPr id="6" name="Rektangel 5">
            <a:extLst>
              <a:ext uri="{FF2B5EF4-FFF2-40B4-BE49-F238E27FC236}">
                <a16:creationId xmlns:a16="http://schemas.microsoft.com/office/drawing/2014/main" id="{A4D1EC16-C95E-4FD2-91CA-218202C54F70}"/>
              </a:ext>
            </a:extLst>
          </p:cNvPr>
          <p:cNvSpPr/>
          <p:nvPr/>
        </p:nvSpPr>
        <p:spPr>
          <a:xfrm>
            <a:off x="719120" y="131161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11CCA370-BED4-49E7-BCBB-BC66E99DDAD6}"/>
              </a:ext>
            </a:extLst>
          </p:cNvPr>
          <p:cNvSpPr/>
          <p:nvPr/>
        </p:nvSpPr>
        <p:spPr>
          <a:xfrm>
            <a:off x="1475656" y="185167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Billede 7">
            <a:extLst>
              <a:ext uri="{FF2B5EF4-FFF2-40B4-BE49-F238E27FC236}">
                <a16:creationId xmlns:a16="http://schemas.microsoft.com/office/drawing/2014/main" id="{CE465C0E-2178-4112-820F-6D40E362AD9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79512" y="267494"/>
            <a:ext cx="8064896" cy="4864541"/>
          </a:xfrm>
          <a:prstGeom prst="rect">
            <a:avLst/>
          </a:prstGeom>
        </p:spPr>
      </p:pic>
    </p:spTree>
    <p:extLst>
      <p:ext uri="{BB962C8B-B14F-4D97-AF65-F5344CB8AC3E}">
        <p14:creationId xmlns:p14="http://schemas.microsoft.com/office/powerpoint/2010/main" val="3931404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AB5C58F-231B-479A-A043-34AD2F6D2C4B}"/>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0B533563-7D2B-40A8-BBF7-20AB8A3D0E67}"/>
              </a:ext>
            </a:extLst>
          </p:cNvPr>
          <p:cNvSpPr>
            <a:spLocks noGrp="1"/>
          </p:cNvSpPr>
          <p:nvPr>
            <p:ph idx="13"/>
          </p:nvPr>
        </p:nvSpPr>
        <p:spPr/>
        <p:txBody>
          <a:bodyPr/>
          <a:lstStyle/>
          <a:p>
            <a:endParaRPr lang="da-DK" dirty="0"/>
          </a:p>
        </p:txBody>
      </p:sp>
      <p:sp>
        <p:nvSpPr>
          <p:cNvPr id="6" name="Rektangel 5">
            <a:extLst>
              <a:ext uri="{FF2B5EF4-FFF2-40B4-BE49-F238E27FC236}">
                <a16:creationId xmlns:a16="http://schemas.microsoft.com/office/drawing/2014/main" id="{A4D1EC16-C95E-4FD2-91CA-218202C54F70}"/>
              </a:ext>
            </a:extLst>
          </p:cNvPr>
          <p:cNvSpPr/>
          <p:nvPr/>
        </p:nvSpPr>
        <p:spPr>
          <a:xfrm>
            <a:off x="719120" y="131161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11CCA370-BED4-49E7-BCBB-BC66E99DDAD6}"/>
              </a:ext>
            </a:extLst>
          </p:cNvPr>
          <p:cNvSpPr/>
          <p:nvPr/>
        </p:nvSpPr>
        <p:spPr>
          <a:xfrm>
            <a:off x="1475656" y="1851670"/>
            <a:ext cx="1692640" cy="2160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Billede 3">
            <a:extLst>
              <a:ext uri="{FF2B5EF4-FFF2-40B4-BE49-F238E27FC236}">
                <a16:creationId xmlns:a16="http://schemas.microsoft.com/office/drawing/2014/main" id="{6F80B830-F6B3-41D0-A9A7-DB25BBCA590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79512" y="30932"/>
            <a:ext cx="6840760" cy="4994840"/>
          </a:xfrm>
          <a:prstGeom prst="rect">
            <a:avLst/>
          </a:prstGeom>
        </p:spPr>
      </p:pic>
    </p:spTree>
    <p:extLst>
      <p:ext uri="{BB962C8B-B14F-4D97-AF65-F5344CB8AC3E}">
        <p14:creationId xmlns:p14="http://schemas.microsoft.com/office/powerpoint/2010/main" val="1711471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TEKST OG BULLETS</a:t>
            </a:r>
          </a:p>
        </p:txBody>
      </p:sp>
      <p:pic>
        <p:nvPicPr>
          <p:cNvPr id="2" name="Billede 1">
            <a:extLst>
              <a:ext uri="{FF2B5EF4-FFF2-40B4-BE49-F238E27FC236}">
                <a16:creationId xmlns:a16="http://schemas.microsoft.com/office/drawing/2014/main" id="{FA78FF87-D797-4FBB-A6B4-D019BCB4EF57}"/>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916366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81F515B7-B135-45AB-90C6-3C2BC73F5318}"/>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5C619F93-633E-4D14-A095-6F015E89637B}"/>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C023C397-B5B2-4FBD-B760-E92FA4540FAF}"/>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F002A170-5CB5-4DF1-90C2-69DF8DD6736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9168407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8DE7F1B7-3A91-4F47-8237-D4864AB71B70}"/>
              </a:ext>
            </a:extLst>
          </p:cNvPr>
          <p:cNvSpPr txBox="1"/>
          <p:nvPr/>
        </p:nvSpPr>
        <p:spPr>
          <a:xfrm>
            <a:off x="0" y="368419"/>
            <a:ext cx="9144000"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4000" b="0" i="0" u="none" strike="noStrike" kern="1200" cap="none" spc="0" normalizeH="0" baseline="0" noProof="0" dirty="0">
                <a:ln>
                  <a:noFill/>
                </a:ln>
                <a:solidFill>
                  <a:prstClr val="white"/>
                </a:solidFill>
                <a:effectLst/>
                <a:uLnTx/>
                <a:uFillTx/>
                <a:latin typeface="Calibri" panose="020F0502020204030204"/>
                <a:ea typeface="+mn-ea"/>
                <a:cs typeface="+mn-cs"/>
              </a:rPr>
              <a:t>IMI-INFORMATIONSSYSTEM</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Lige forbindelse 6">
            <a:extLst>
              <a:ext uri="{FF2B5EF4-FFF2-40B4-BE49-F238E27FC236}">
                <a16:creationId xmlns:a16="http://schemas.microsoft.com/office/drawing/2014/main" id="{309C0B6E-5549-426C-8CB5-A5B6E7C93B57}"/>
              </a:ext>
            </a:extLst>
          </p:cNvPr>
          <p:cNvCxnSpPr/>
          <p:nvPr/>
        </p:nvCxnSpPr>
        <p:spPr>
          <a:xfrm>
            <a:off x="695324" y="1419622"/>
            <a:ext cx="7812000" cy="0"/>
          </a:xfrm>
          <a:prstGeom prst="line">
            <a:avLst/>
          </a:prstGeom>
          <a:ln w="1587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 name="Pladsholder til tekst 2">
            <a:extLst>
              <a:ext uri="{FF2B5EF4-FFF2-40B4-BE49-F238E27FC236}">
                <a16:creationId xmlns:a16="http://schemas.microsoft.com/office/drawing/2014/main" id="{78C74D02-629A-4B74-964E-97D4F3E99366}"/>
              </a:ext>
            </a:extLst>
          </p:cNvPr>
          <p:cNvSpPr txBox="1">
            <a:spLocks/>
          </p:cNvSpPr>
          <p:nvPr/>
        </p:nvSpPr>
        <p:spPr>
          <a:xfrm>
            <a:off x="695324" y="1616764"/>
            <a:ext cx="7904687" cy="3168352"/>
          </a:xfrm>
          <a:prstGeom prst="rect">
            <a:avLst/>
          </a:prstGeom>
          <a:noFill/>
        </p:spPr>
        <p:txBody>
          <a:bodyPr vert="horz" lIns="91440" tIns="45720" rIns="91440" bIns="45720" rtlCol="0">
            <a:noAutofit/>
          </a:bodyPr>
          <a:lstStyle>
            <a:lvl1pPr marL="0" indent="0" algn="l" defTabSz="914400" rtl="0" eaLnBrk="1" latinLnBrk="0" hangingPunct="1">
              <a:spcBef>
                <a:spcPct val="20000"/>
              </a:spcBef>
              <a:buClr>
                <a:srgbClr val="95C11E"/>
              </a:buClr>
              <a:buFont typeface="Arial" panose="020B0604020202020204" pitchFamily="34" charset="0"/>
              <a:buNone/>
              <a:defRPr sz="1600" b="0" kern="1200">
                <a:solidFill>
                  <a:srgbClr val="000000"/>
                </a:solidFill>
                <a:latin typeface="+mn-lt"/>
                <a:ea typeface="+mn-ea"/>
                <a:cs typeface="+mn-cs"/>
              </a:defRPr>
            </a:lvl1pPr>
            <a:lvl2pPr marL="742950" indent="-285750" algn="l" defTabSz="914400" rtl="0" eaLnBrk="1" latinLnBrk="0" hangingPunct="1">
              <a:spcBef>
                <a:spcPct val="20000"/>
              </a:spcBef>
              <a:buClr>
                <a:srgbClr val="95C11E"/>
              </a:buClr>
              <a:buFont typeface="Arial" panose="020B0604020202020204" pitchFamily="34" charset="0"/>
              <a:buChar char="•"/>
              <a:defRPr sz="1600" kern="1200">
                <a:solidFill>
                  <a:srgbClr val="000000"/>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None/>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Den nye platform er stadig i testfasen, men forventes klar sidst i januar 2022.</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Der udarbejdes en udstationeringserklæring </a:t>
            </a:r>
            <a:r>
              <a:rPr kumimoji="0" lang="da-DK" sz="1800" b="1" i="0" u="none" strike="noStrike" kern="1200" cap="none" spc="0" normalizeH="0" baseline="0" noProof="0" dirty="0">
                <a:ln>
                  <a:noFill/>
                </a:ln>
                <a:solidFill>
                  <a:prstClr val="white"/>
                </a:solidFill>
                <a:effectLst/>
                <a:uLnTx/>
                <a:uFillTx/>
                <a:latin typeface="Calibri" panose="020F0502020204030204"/>
                <a:ea typeface="+mn-ea"/>
                <a:cs typeface="+mn-cs"/>
              </a:rPr>
              <a:t>pr. chauffør pr. land</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Der kan tilføjes </a:t>
            </a:r>
            <a:r>
              <a:rPr kumimoji="0" lang="da-DK" sz="1800" b="1" i="0" u="none" strike="noStrike" kern="1200" cap="none" spc="0" normalizeH="0" baseline="0" noProof="0" dirty="0">
                <a:ln>
                  <a:noFill/>
                </a:ln>
                <a:solidFill>
                  <a:prstClr val="white"/>
                </a:solidFill>
                <a:effectLst/>
                <a:uLnTx/>
                <a:uFillTx/>
                <a:latin typeface="Calibri" panose="020F0502020204030204"/>
                <a:ea typeface="+mn-ea"/>
                <a:cs typeface="+mn-cs"/>
              </a:rPr>
              <a:t>flere køretøjer </a:t>
            </a: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til hver erklæring</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Erklæringen kan udarbejdes for en </a:t>
            </a:r>
            <a:r>
              <a:rPr kumimoji="0" lang="da-DK" sz="1800" b="1" i="0" u="none" strike="noStrike" kern="1200" cap="none" spc="0" normalizeH="0" baseline="0" noProof="0" dirty="0">
                <a:ln>
                  <a:noFill/>
                </a:ln>
                <a:solidFill>
                  <a:prstClr val="white"/>
                </a:solidFill>
                <a:effectLst/>
                <a:uLnTx/>
                <a:uFillTx/>
                <a:latin typeface="Calibri" panose="020F0502020204030204"/>
                <a:ea typeface="+mn-ea"/>
                <a:cs typeface="+mn-cs"/>
              </a:rPr>
              <a:t>periode på op til 6 måneder</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Erklæringen </a:t>
            </a:r>
            <a:r>
              <a:rPr kumimoji="0" lang="da-DK" sz="1800" b="1" i="0" u="none" strike="noStrike" kern="1200" cap="none" spc="0" normalizeH="0" baseline="0" noProof="0" dirty="0">
                <a:ln>
                  <a:noFill/>
                </a:ln>
                <a:solidFill>
                  <a:prstClr val="white"/>
                </a:solidFill>
                <a:effectLst/>
                <a:uLnTx/>
                <a:uFillTx/>
                <a:latin typeface="Calibri" panose="020F0502020204030204"/>
                <a:ea typeface="+mn-ea"/>
                <a:cs typeface="+mn-cs"/>
              </a:rPr>
              <a:t>sendes senest samtidig </a:t>
            </a: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med, at kørslen påbegyndes</a:t>
            </a:r>
          </a:p>
          <a:p>
            <a:pPr marL="285750" marR="0" lvl="0" indent="-28575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Char char="•"/>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Erklæringen skal sendes til den </a:t>
            </a:r>
            <a:r>
              <a:rPr kumimoji="0" lang="da-DK" sz="1800" b="1" i="0" u="none" strike="noStrike" kern="1200" cap="none" spc="0" normalizeH="0" baseline="0" noProof="0" dirty="0">
                <a:ln>
                  <a:noFill/>
                </a:ln>
                <a:solidFill>
                  <a:prstClr val="white"/>
                </a:solidFill>
                <a:effectLst/>
                <a:uLnTx/>
                <a:uFillTx/>
                <a:latin typeface="Calibri" panose="020F0502020204030204"/>
                <a:ea typeface="+mn-ea"/>
                <a:cs typeface="+mn-cs"/>
              </a:rPr>
              <a:t>relevante myndighed </a:t>
            </a: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via IMI.</a:t>
            </a:r>
          </a:p>
          <a:p>
            <a:pPr marL="0" marR="0" lvl="0" indent="0" algn="l" defTabSz="914400" rtl="0" eaLnBrk="1" fontAlgn="auto" latinLnBrk="0" hangingPunct="1">
              <a:lnSpc>
                <a:spcPct val="100000"/>
              </a:lnSpc>
              <a:spcBef>
                <a:spcPct val="20000"/>
              </a:spcBef>
              <a:spcAft>
                <a:spcPts val="0"/>
              </a:spcAft>
              <a:buClr>
                <a:srgbClr val="95C11E"/>
              </a:buClr>
              <a:buSzTx/>
              <a:buFont typeface="Arial" panose="020B0604020202020204" pitchFamily="34" charset="0"/>
              <a:buNone/>
              <a:tabLst/>
              <a:defRPr/>
            </a:pPr>
            <a:r>
              <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8653591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TEKST OG BULLETS</a:t>
            </a:r>
          </a:p>
        </p:txBody>
      </p:sp>
      <p:pic>
        <p:nvPicPr>
          <p:cNvPr id="2" name="Billede 1">
            <a:extLst>
              <a:ext uri="{FF2B5EF4-FFF2-40B4-BE49-F238E27FC236}">
                <a16:creationId xmlns:a16="http://schemas.microsoft.com/office/drawing/2014/main" id="{FA78FF87-D797-4FBB-A6B4-D019BCB4EF57}"/>
              </a:ext>
            </a:extLst>
          </p:cNvPr>
          <p:cNvPicPr>
            <a:picLocks noChangeAspect="1"/>
          </p:cNvPicPr>
          <p:nvPr/>
        </p:nvPicPr>
        <p:blipFill>
          <a:blip r:embed="rId2"/>
          <a:stretch>
            <a:fillRect/>
          </a:stretch>
        </p:blipFill>
        <p:spPr>
          <a:xfrm>
            <a:off x="0" y="0"/>
            <a:ext cx="9144000" cy="5143500"/>
          </a:xfrm>
          <a:prstGeom prst="rect">
            <a:avLst/>
          </a:prstGeom>
        </p:spPr>
      </p:pic>
      <p:sp>
        <p:nvSpPr>
          <p:cNvPr id="8" name="Ellipse 7">
            <a:extLst>
              <a:ext uri="{FF2B5EF4-FFF2-40B4-BE49-F238E27FC236}">
                <a16:creationId xmlns:a16="http://schemas.microsoft.com/office/drawing/2014/main" id="{41AB4DE6-7924-490C-91BC-7D675B762AC7}"/>
              </a:ext>
            </a:extLst>
          </p:cNvPr>
          <p:cNvSpPr/>
          <p:nvPr/>
        </p:nvSpPr>
        <p:spPr>
          <a:xfrm>
            <a:off x="1763688" y="3723878"/>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67537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3AC4B12-B7FA-4AF9-B10D-7740B6A17BCF}"/>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40869920-F92F-43D5-8AE7-B9A92F0E3CB4}"/>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17325BB3-9764-412C-848D-5BA61BB23C4F}"/>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B11E36C5-F75D-4B87-8506-895352470C3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182920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8C9F689-DA6F-4554-9D6E-ECF15BD4D0F0}"/>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C6799701-A95A-4333-97B1-12DE620CAFFF}"/>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571B338E-337B-4897-99E0-8F5D4F844E32}"/>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318C0506-FD5A-4CED-BC5B-170FABA681E4}"/>
              </a:ext>
            </a:extLst>
          </p:cNvPr>
          <p:cNvPicPr>
            <a:picLocks noChangeAspect="1"/>
          </p:cNvPicPr>
          <p:nvPr/>
        </p:nvPicPr>
        <p:blipFill>
          <a:blip r:embed="rId2"/>
          <a:stretch>
            <a:fillRect/>
          </a:stretch>
        </p:blipFill>
        <p:spPr>
          <a:xfrm>
            <a:off x="0" y="0"/>
            <a:ext cx="9144000" cy="5143500"/>
          </a:xfrm>
          <a:prstGeom prst="rect">
            <a:avLst/>
          </a:prstGeom>
        </p:spPr>
      </p:pic>
      <p:sp>
        <p:nvSpPr>
          <p:cNvPr id="6" name="Ellipse 5">
            <a:extLst>
              <a:ext uri="{FF2B5EF4-FFF2-40B4-BE49-F238E27FC236}">
                <a16:creationId xmlns:a16="http://schemas.microsoft.com/office/drawing/2014/main" id="{C6C8F726-5DCD-464A-AD98-04DEAC59816F}"/>
              </a:ext>
            </a:extLst>
          </p:cNvPr>
          <p:cNvSpPr/>
          <p:nvPr/>
        </p:nvSpPr>
        <p:spPr>
          <a:xfrm>
            <a:off x="7152611" y="756084"/>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8075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A83A4462-611E-47F8-8A73-2998570D9E7B}"/>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806915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B12A2976-EB63-4D51-89E1-8E5B439A997B}"/>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9348657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F344E33-DBF5-4F45-901C-0A018EF79EA7}"/>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0CE0AC2E-17D1-47A8-9C3A-DBCA34FDBCA3}"/>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FDB93878-FF0F-4A1C-B1AC-1EE6C5824966}"/>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23D4691F-4CC2-4F6F-BD4C-7AAA4232EA3E}"/>
              </a:ext>
            </a:extLst>
          </p:cNvPr>
          <p:cNvPicPr>
            <a:picLocks noChangeAspect="1"/>
          </p:cNvPicPr>
          <p:nvPr/>
        </p:nvPicPr>
        <p:blipFill>
          <a:blip r:embed="rId2"/>
          <a:stretch>
            <a:fillRect/>
          </a:stretch>
        </p:blipFill>
        <p:spPr>
          <a:xfrm>
            <a:off x="0" y="0"/>
            <a:ext cx="9144000" cy="5143500"/>
          </a:xfrm>
          <a:prstGeom prst="rect">
            <a:avLst/>
          </a:prstGeom>
        </p:spPr>
      </p:pic>
      <p:sp>
        <p:nvSpPr>
          <p:cNvPr id="6" name="Ellipse 5">
            <a:extLst>
              <a:ext uri="{FF2B5EF4-FFF2-40B4-BE49-F238E27FC236}">
                <a16:creationId xmlns:a16="http://schemas.microsoft.com/office/drawing/2014/main" id="{6E52225A-3056-4AC9-B9B0-026A12D8AC74}"/>
              </a:ext>
            </a:extLst>
          </p:cNvPr>
          <p:cNvSpPr/>
          <p:nvPr/>
        </p:nvSpPr>
        <p:spPr>
          <a:xfrm>
            <a:off x="-252536" y="1095586"/>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3771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TEKST OG BULLETS</a:t>
            </a:r>
          </a:p>
        </p:txBody>
      </p:sp>
      <p:pic>
        <p:nvPicPr>
          <p:cNvPr id="2" name="Billede 1">
            <a:extLst>
              <a:ext uri="{FF2B5EF4-FFF2-40B4-BE49-F238E27FC236}">
                <a16:creationId xmlns:a16="http://schemas.microsoft.com/office/drawing/2014/main" id="{9D3DA1CD-175F-4207-A9CF-BA96311A0789}"/>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820216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9AA677B-ADC5-4C15-8502-E2A34F9A6A43}"/>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D4C683B7-B7A3-4F39-AA1A-FAC3E7CE939A}"/>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AFB81582-F2B9-4931-A76D-A7B5C5D08EB8}"/>
              </a:ext>
            </a:extLst>
          </p:cNvPr>
          <p:cNvSpPr>
            <a:spLocks noGrp="1"/>
          </p:cNvSpPr>
          <p:nvPr>
            <p:ph type="title"/>
          </p:nvPr>
        </p:nvSpPr>
        <p:spPr/>
        <p:txBody>
          <a:bodyPr/>
          <a:lstStyle/>
          <a:p>
            <a:endParaRPr lang="da-DK"/>
          </a:p>
        </p:txBody>
      </p:sp>
      <p:pic>
        <p:nvPicPr>
          <p:cNvPr id="6" name="Billede 5">
            <a:extLst>
              <a:ext uri="{FF2B5EF4-FFF2-40B4-BE49-F238E27FC236}">
                <a16:creationId xmlns:a16="http://schemas.microsoft.com/office/drawing/2014/main" id="{7DB12B62-B2D2-4276-AD79-0D8599E45D6B}"/>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2775935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6" name="Billede 5">
            <a:extLst>
              <a:ext uri="{FF2B5EF4-FFF2-40B4-BE49-F238E27FC236}">
                <a16:creationId xmlns:a16="http://schemas.microsoft.com/office/drawing/2014/main" id="{655D86B5-E0C6-45B3-8DE5-B88EB0C81E1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685060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buClr>
                <a:schemeClr val="accent2"/>
              </a:buClr>
            </a:pPr>
            <a:r>
              <a:rPr lang="da-DK" b="1" dirty="0">
                <a:ea typeface="Verdana" panose="020B0604030504040204" pitchFamily="34" charset="0"/>
                <a:cs typeface="Times New Roman" panose="02020603050405020304" pitchFamily="18" charset="0"/>
              </a:rPr>
              <a:t>Underoverskrift </a:t>
            </a:r>
            <a:r>
              <a:rPr lang="da-DK" b="1" dirty="0" err="1">
                <a:ea typeface="Verdana" panose="020B0604030504040204" pitchFamily="34" charset="0"/>
                <a:cs typeface="Times New Roman" panose="02020603050405020304" pitchFamily="18" charset="0"/>
              </a:rPr>
              <a:t>Calibri</a:t>
            </a:r>
            <a:r>
              <a:rPr lang="da-DK" b="1" dirty="0">
                <a:ea typeface="Verdana" panose="020B0604030504040204" pitchFamily="34" charset="0"/>
                <a:cs typeface="Times New Roman" panose="02020603050405020304" pitchFamily="18" charset="0"/>
              </a:rPr>
              <a:t> Bold 16pt</a:t>
            </a:r>
            <a:br>
              <a:rPr lang="da-DK" b="1" dirty="0">
                <a:ea typeface="Verdana" panose="020B0604030504040204" pitchFamily="34" charset="0"/>
                <a:cs typeface="Times New Roman" panose="02020603050405020304" pitchFamily="18" charset="0"/>
              </a:rPr>
            </a:br>
            <a:r>
              <a:rPr lang="da-DK" dirty="0">
                <a:ea typeface="Verdana" panose="020B0604030504040204" pitchFamily="34" charset="0"/>
                <a:cs typeface="Times New Roman" panose="02020603050405020304" pitchFamily="18" charset="0"/>
              </a:rPr>
              <a:t>Brødteksten skal være </a:t>
            </a:r>
            <a:r>
              <a:rPr lang="da-DK" dirty="0" err="1">
                <a:ea typeface="Verdana" panose="020B0604030504040204" pitchFamily="34" charset="0"/>
                <a:cs typeface="Times New Roman" panose="02020603050405020304" pitchFamily="18" charset="0"/>
              </a:rPr>
              <a:t>Calibri</a:t>
            </a:r>
            <a:r>
              <a:rPr lang="da-DK" dirty="0">
                <a:ea typeface="Verdana" panose="020B0604030504040204" pitchFamily="34" charset="0"/>
                <a:cs typeface="Times New Roman" panose="02020603050405020304" pitchFamily="18" charset="0"/>
              </a:rPr>
              <a:t> 16pt</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Verdana" panose="020B0604030504040204" pitchFamily="34" charset="0"/>
              </a:rPr>
              <a:t>Bullets grøn og runde</a:t>
            </a:r>
            <a:endParaRPr lang="da-DK" dirty="0">
              <a:ea typeface="Verdana" panose="020B0604030504040204" pitchFamily="34" charset="0"/>
              <a:cs typeface="Times New Roman" panose="02020603050405020304" pitchFamily="18" charset="0"/>
            </a:endParaRPr>
          </a:p>
          <a:p>
            <a:endParaRPr lang="da-DK" dirty="0"/>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TEKST OG BULLETS</a:t>
            </a:r>
          </a:p>
        </p:txBody>
      </p:sp>
      <p:pic>
        <p:nvPicPr>
          <p:cNvPr id="2" name="Billede 1">
            <a:extLst>
              <a:ext uri="{FF2B5EF4-FFF2-40B4-BE49-F238E27FC236}">
                <a16:creationId xmlns:a16="http://schemas.microsoft.com/office/drawing/2014/main" id="{DF13A744-9176-4C31-9656-71F3A7B6BFEA}"/>
              </a:ext>
            </a:extLst>
          </p:cNvPr>
          <p:cNvPicPr>
            <a:picLocks noChangeAspect="1"/>
          </p:cNvPicPr>
          <p:nvPr/>
        </p:nvPicPr>
        <p:blipFill>
          <a:blip r:embed="rId2"/>
          <a:stretch>
            <a:fillRect/>
          </a:stretch>
        </p:blipFill>
        <p:spPr>
          <a:xfrm>
            <a:off x="0" y="0"/>
            <a:ext cx="9144000" cy="5143500"/>
          </a:xfrm>
          <a:prstGeom prst="rect">
            <a:avLst/>
          </a:prstGeom>
        </p:spPr>
      </p:pic>
      <p:sp>
        <p:nvSpPr>
          <p:cNvPr id="8" name="Ellipse 7">
            <a:extLst>
              <a:ext uri="{FF2B5EF4-FFF2-40B4-BE49-F238E27FC236}">
                <a16:creationId xmlns:a16="http://schemas.microsoft.com/office/drawing/2014/main" id="{9F793B67-B7A4-48D8-AA17-039F0E46D7E9}"/>
              </a:ext>
            </a:extLst>
          </p:cNvPr>
          <p:cNvSpPr/>
          <p:nvPr/>
        </p:nvSpPr>
        <p:spPr>
          <a:xfrm>
            <a:off x="3707904" y="1347614"/>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Ellipse 8">
            <a:extLst>
              <a:ext uri="{FF2B5EF4-FFF2-40B4-BE49-F238E27FC236}">
                <a16:creationId xmlns:a16="http://schemas.microsoft.com/office/drawing/2014/main" id="{849C0F66-61E9-4B7F-9508-DE250A6F5E15}"/>
              </a:ext>
            </a:extLst>
          </p:cNvPr>
          <p:cNvSpPr/>
          <p:nvPr/>
        </p:nvSpPr>
        <p:spPr>
          <a:xfrm>
            <a:off x="1835696" y="2067694"/>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1392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91FAE166-858E-4DA2-9D54-820EBA3A08F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3457504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5B52C754-F1B2-48DC-B9F7-36DC5080CCD4}"/>
              </a:ext>
            </a:extLst>
          </p:cNvPr>
          <p:cNvPicPr>
            <a:picLocks noChangeAspect="1"/>
          </p:cNvPicPr>
          <p:nvPr/>
        </p:nvPicPr>
        <p:blipFill>
          <a:blip r:embed="rId2"/>
          <a:stretch>
            <a:fillRect/>
          </a:stretch>
        </p:blipFill>
        <p:spPr>
          <a:xfrm>
            <a:off x="0" y="0"/>
            <a:ext cx="9144000" cy="5143500"/>
          </a:xfrm>
          <a:prstGeom prst="rect">
            <a:avLst/>
          </a:prstGeom>
        </p:spPr>
      </p:pic>
      <p:sp>
        <p:nvSpPr>
          <p:cNvPr id="6" name="Ellipse 5">
            <a:extLst>
              <a:ext uri="{FF2B5EF4-FFF2-40B4-BE49-F238E27FC236}">
                <a16:creationId xmlns:a16="http://schemas.microsoft.com/office/drawing/2014/main" id="{644A2AD5-A8F6-481A-96CC-780208440714}"/>
              </a:ext>
            </a:extLst>
          </p:cNvPr>
          <p:cNvSpPr/>
          <p:nvPr/>
        </p:nvSpPr>
        <p:spPr>
          <a:xfrm>
            <a:off x="-612576" y="1203598"/>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Ellipse 7">
            <a:extLst>
              <a:ext uri="{FF2B5EF4-FFF2-40B4-BE49-F238E27FC236}">
                <a16:creationId xmlns:a16="http://schemas.microsoft.com/office/drawing/2014/main" id="{7634F658-181B-4D27-A15A-29BC46E4695B}"/>
              </a:ext>
            </a:extLst>
          </p:cNvPr>
          <p:cNvSpPr/>
          <p:nvPr/>
        </p:nvSpPr>
        <p:spPr>
          <a:xfrm>
            <a:off x="7164288" y="3939902"/>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1071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5DB2AC73-2904-4114-8207-D3E2514DF73A}"/>
              </a:ext>
            </a:extLst>
          </p:cNvPr>
          <p:cNvPicPr>
            <a:picLocks noChangeAspect="1"/>
          </p:cNvPicPr>
          <p:nvPr/>
        </p:nvPicPr>
        <p:blipFill>
          <a:blip r:embed="rId2"/>
          <a:stretch>
            <a:fillRect/>
          </a:stretch>
        </p:blipFill>
        <p:spPr>
          <a:xfrm>
            <a:off x="0" y="0"/>
            <a:ext cx="9144000" cy="5143500"/>
          </a:xfrm>
          <a:prstGeom prst="rect">
            <a:avLst/>
          </a:prstGeom>
        </p:spPr>
      </p:pic>
      <p:sp>
        <p:nvSpPr>
          <p:cNvPr id="6" name="Ellipse 5">
            <a:extLst>
              <a:ext uri="{FF2B5EF4-FFF2-40B4-BE49-F238E27FC236}">
                <a16:creationId xmlns:a16="http://schemas.microsoft.com/office/drawing/2014/main" id="{136ECE97-CF4E-408E-865A-37D3AE757673}"/>
              </a:ext>
            </a:extLst>
          </p:cNvPr>
          <p:cNvSpPr/>
          <p:nvPr/>
        </p:nvSpPr>
        <p:spPr>
          <a:xfrm>
            <a:off x="6660232" y="2427734"/>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3139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418E249-0F0F-4739-848A-5F78BFED9B3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277950C-3E92-44C3-80B8-499A6453B08C}"/>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B823FE59-05F5-44AE-A194-4DB6647152A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19E91D17-F0AC-4A2B-AB02-84C813C31BE0}"/>
              </a:ext>
            </a:extLst>
          </p:cNvPr>
          <p:cNvPicPr>
            <a:picLocks noChangeAspect="1"/>
          </p:cNvPicPr>
          <p:nvPr/>
        </p:nvPicPr>
        <p:blipFill>
          <a:blip r:embed="rId2"/>
          <a:stretch>
            <a:fillRect/>
          </a:stretch>
        </p:blipFill>
        <p:spPr>
          <a:xfrm>
            <a:off x="0" y="0"/>
            <a:ext cx="9144000" cy="5143500"/>
          </a:xfrm>
          <a:prstGeom prst="rect">
            <a:avLst/>
          </a:prstGeom>
        </p:spPr>
      </p:pic>
      <p:sp>
        <p:nvSpPr>
          <p:cNvPr id="6" name="Ellipse 5">
            <a:extLst>
              <a:ext uri="{FF2B5EF4-FFF2-40B4-BE49-F238E27FC236}">
                <a16:creationId xmlns:a16="http://schemas.microsoft.com/office/drawing/2014/main" id="{6AC81A44-DE79-4E55-AB5A-AD55D56E00F4}"/>
              </a:ext>
            </a:extLst>
          </p:cNvPr>
          <p:cNvSpPr/>
          <p:nvPr/>
        </p:nvSpPr>
        <p:spPr>
          <a:xfrm>
            <a:off x="1763688" y="1707654"/>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11871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00D343F-26F5-4197-80C7-3999E39011D3}"/>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DF84948-FE93-411E-A524-70A550D9AB7A}"/>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2AD942F2-BA24-4D8B-951F-E24D421536D1}"/>
              </a:ext>
            </a:extLst>
          </p:cNvPr>
          <p:cNvSpPr>
            <a:spLocks noGrp="1"/>
          </p:cNvSpPr>
          <p:nvPr>
            <p:ph type="title"/>
          </p:nvPr>
        </p:nvSpPr>
        <p:spPr/>
        <p:txBody>
          <a:bodyPr/>
          <a:lstStyle/>
          <a:p>
            <a:endParaRPr lang="da-DK"/>
          </a:p>
        </p:txBody>
      </p:sp>
      <p:pic>
        <p:nvPicPr>
          <p:cNvPr id="6" name="Billede 5">
            <a:extLst>
              <a:ext uri="{FF2B5EF4-FFF2-40B4-BE49-F238E27FC236}">
                <a16:creationId xmlns:a16="http://schemas.microsoft.com/office/drawing/2014/main" id="{95FB5677-C668-410E-BFE6-A2DB938D4CE0}"/>
              </a:ext>
            </a:extLst>
          </p:cNvPr>
          <p:cNvPicPr>
            <a:picLocks noChangeAspect="1"/>
          </p:cNvPicPr>
          <p:nvPr/>
        </p:nvPicPr>
        <p:blipFill>
          <a:blip r:embed="rId2"/>
          <a:stretch>
            <a:fillRect/>
          </a:stretch>
        </p:blipFill>
        <p:spPr>
          <a:xfrm>
            <a:off x="0" y="0"/>
            <a:ext cx="9144000" cy="5143500"/>
          </a:xfrm>
          <a:prstGeom prst="rect">
            <a:avLst/>
          </a:prstGeom>
        </p:spPr>
      </p:pic>
      <p:sp>
        <p:nvSpPr>
          <p:cNvPr id="7" name="Ellipse 6">
            <a:extLst>
              <a:ext uri="{FF2B5EF4-FFF2-40B4-BE49-F238E27FC236}">
                <a16:creationId xmlns:a16="http://schemas.microsoft.com/office/drawing/2014/main" id="{237D8E32-BF7F-46C1-8264-BA4E73926AF0}"/>
              </a:ext>
            </a:extLst>
          </p:cNvPr>
          <p:cNvSpPr/>
          <p:nvPr/>
        </p:nvSpPr>
        <p:spPr>
          <a:xfrm>
            <a:off x="5292080" y="915566"/>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5786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00D343F-26F5-4197-80C7-3999E39011D3}"/>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DF84948-FE93-411E-A524-70A550D9AB7A}"/>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2AD942F2-BA24-4D8B-951F-E24D421536D1}"/>
              </a:ext>
            </a:extLst>
          </p:cNvPr>
          <p:cNvSpPr>
            <a:spLocks noGrp="1"/>
          </p:cNvSpPr>
          <p:nvPr>
            <p:ph type="title"/>
          </p:nvPr>
        </p:nvSpPr>
        <p:spPr/>
        <p:txBody>
          <a:bodyPr/>
          <a:lstStyle/>
          <a:p>
            <a:endParaRPr lang="da-DK"/>
          </a:p>
        </p:txBody>
      </p:sp>
      <p:pic>
        <p:nvPicPr>
          <p:cNvPr id="6" name="Billede 5">
            <a:extLst>
              <a:ext uri="{FF2B5EF4-FFF2-40B4-BE49-F238E27FC236}">
                <a16:creationId xmlns:a16="http://schemas.microsoft.com/office/drawing/2014/main" id="{95FB5677-C668-410E-BFE6-A2DB938D4CE0}"/>
              </a:ext>
            </a:extLst>
          </p:cNvPr>
          <p:cNvPicPr>
            <a:picLocks noChangeAspect="1"/>
          </p:cNvPicPr>
          <p:nvPr/>
        </p:nvPicPr>
        <p:blipFill>
          <a:blip r:embed="rId2"/>
          <a:stretch>
            <a:fillRect/>
          </a:stretch>
        </p:blipFill>
        <p:spPr>
          <a:xfrm>
            <a:off x="0" y="0"/>
            <a:ext cx="9144000" cy="5143500"/>
          </a:xfrm>
          <a:prstGeom prst="rect">
            <a:avLst/>
          </a:prstGeom>
        </p:spPr>
      </p:pic>
      <p:sp>
        <p:nvSpPr>
          <p:cNvPr id="7" name="Ellipse 6">
            <a:extLst>
              <a:ext uri="{FF2B5EF4-FFF2-40B4-BE49-F238E27FC236}">
                <a16:creationId xmlns:a16="http://schemas.microsoft.com/office/drawing/2014/main" id="{237D8E32-BF7F-46C1-8264-BA4E73926AF0}"/>
              </a:ext>
            </a:extLst>
          </p:cNvPr>
          <p:cNvSpPr/>
          <p:nvPr/>
        </p:nvSpPr>
        <p:spPr>
          <a:xfrm>
            <a:off x="1619672" y="1851670"/>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Ellipse 7">
            <a:extLst>
              <a:ext uri="{FF2B5EF4-FFF2-40B4-BE49-F238E27FC236}">
                <a16:creationId xmlns:a16="http://schemas.microsoft.com/office/drawing/2014/main" id="{863CA1E6-4D6F-4A0A-A81A-E2A0EDD431D5}"/>
              </a:ext>
            </a:extLst>
          </p:cNvPr>
          <p:cNvSpPr/>
          <p:nvPr/>
        </p:nvSpPr>
        <p:spPr>
          <a:xfrm>
            <a:off x="6084168" y="2355726"/>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Ellipse 8">
            <a:extLst>
              <a:ext uri="{FF2B5EF4-FFF2-40B4-BE49-F238E27FC236}">
                <a16:creationId xmlns:a16="http://schemas.microsoft.com/office/drawing/2014/main" id="{73C080EC-DC76-47AD-8573-021EF6214C38}"/>
              </a:ext>
            </a:extLst>
          </p:cNvPr>
          <p:cNvSpPr/>
          <p:nvPr/>
        </p:nvSpPr>
        <p:spPr>
          <a:xfrm>
            <a:off x="6804248" y="915566"/>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5975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F6A137D-E6CD-47AA-ACE9-FD446F0CE896}"/>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8F643C5D-45DA-4826-B4F0-984A7F0A1C64}"/>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69EF19D3-4376-444D-83AC-3276C1303462}"/>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C901DD85-594B-41B1-B2FE-819E7986739F}"/>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9301057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AFF2494-4BFC-4C42-B394-0A47F5744F13}"/>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CD2E7329-1244-4C55-8C5C-58D8F78665A4}"/>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E8D68FE3-CADE-42DE-97CB-5F5AA0467565}"/>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6601BBB4-4DF5-44B5-A117-B2708A40419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5852628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00D343F-26F5-4197-80C7-3999E39011D3}"/>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EDF84948-FE93-411E-A524-70A550D9AB7A}"/>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2AD942F2-BA24-4D8B-951F-E24D421536D1}"/>
              </a:ext>
            </a:extLst>
          </p:cNvPr>
          <p:cNvSpPr>
            <a:spLocks noGrp="1"/>
          </p:cNvSpPr>
          <p:nvPr>
            <p:ph type="title"/>
          </p:nvPr>
        </p:nvSpPr>
        <p:spPr/>
        <p:txBody>
          <a:bodyPr/>
          <a:lstStyle/>
          <a:p>
            <a:endParaRPr lang="da-DK"/>
          </a:p>
        </p:txBody>
      </p:sp>
      <p:pic>
        <p:nvPicPr>
          <p:cNvPr id="6" name="Billede 5">
            <a:extLst>
              <a:ext uri="{FF2B5EF4-FFF2-40B4-BE49-F238E27FC236}">
                <a16:creationId xmlns:a16="http://schemas.microsoft.com/office/drawing/2014/main" id="{95FB5677-C668-410E-BFE6-A2DB938D4CE0}"/>
              </a:ext>
            </a:extLst>
          </p:cNvPr>
          <p:cNvPicPr>
            <a:picLocks noChangeAspect="1"/>
          </p:cNvPicPr>
          <p:nvPr/>
        </p:nvPicPr>
        <p:blipFill>
          <a:blip r:embed="rId2"/>
          <a:stretch>
            <a:fillRect/>
          </a:stretch>
        </p:blipFill>
        <p:spPr>
          <a:xfrm>
            <a:off x="0" y="0"/>
            <a:ext cx="9144000" cy="5143500"/>
          </a:xfrm>
          <a:prstGeom prst="rect">
            <a:avLst/>
          </a:prstGeom>
        </p:spPr>
      </p:pic>
      <p:sp>
        <p:nvSpPr>
          <p:cNvPr id="8" name="Ellipse 7">
            <a:extLst>
              <a:ext uri="{FF2B5EF4-FFF2-40B4-BE49-F238E27FC236}">
                <a16:creationId xmlns:a16="http://schemas.microsoft.com/office/drawing/2014/main" id="{863CA1E6-4D6F-4A0A-A81A-E2A0EDD431D5}"/>
              </a:ext>
            </a:extLst>
          </p:cNvPr>
          <p:cNvSpPr/>
          <p:nvPr/>
        </p:nvSpPr>
        <p:spPr>
          <a:xfrm>
            <a:off x="5508104" y="915566"/>
            <a:ext cx="2304256" cy="1080120"/>
          </a:xfrm>
          <a:prstGeom prst="ellipse">
            <a:avLst/>
          </a:prstGeom>
          <a:noFill/>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686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E1C30BB-565A-4E3A-B4DD-9F42C6FB6A09}"/>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A7BB57CB-C688-4BED-96E6-80FAB917CB01}"/>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6A674B60-0BD4-4745-B675-045136C24FF0}"/>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56607BCB-E12F-4839-AED4-318D76B9463E}"/>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6032164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A3CF979F-9341-49C1-914D-ABBAB29EADD1}"/>
              </a:ext>
            </a:extLst>
          </p:cNvPr>
          <p:cNvSpPr>
            <a:spLocks noGrp="1"/>
          </p:cNvSpPr>
          <p:nvPr>
            <p:ph idx="1"/>
          </p:nvPr>
        </p:nvSpPr>
        <p:spPr/>
        <p:txBody>
          <a:bodyPr/>
          <a:lstStyle/>
          <a:p>
            <a:endParaRPr lang="da-DK"/>
          </a:p>
        </p:txBody>
      </p:sp>
      <p:sp>
        <p:nvSpPr>
          <p:cNvPr id="3" name="Pladsholder til indhold 2">
            <a:extLst>
              <a:ext uri="{FF2B5EF4-FFF2-40B4-BE49-F238E27FC236}">
                <a16:creationId xmlns:a16="http://schemas.microsoft.com/office/drawing/2014/main" id="{358563D1-BD39-4FEE-91AA-D75ACC0C019D}"/>
              </a:ext>
            </a:extLst>
          </p:cNvPr>
          <p:cNvSpPr>
            <a:spLocks noGrp="1"/>
          </p:cNvSpPr>
          <p:nvPr>
            <p:ph idx="13"/>
          </p:nvPr>
        </p:nvSpPr>
        <p:spPr/>
        <p:txBody>
          <a:bodyPr/>
          <a:lstStyle/>
          <a:p>
            <a:endParaRPr lang="da-DK"/>
          </a:p>
        </p:txBody>
      </p:sp>
      <p:sp>
        <p:nvSpPr>
          <p:cNvPr id="4" name="Titel 3">
            <a:extLst>
              <a:ext uri="{FF2B5EF4-FFF2-40B4-BE49-F238E27FC236}">
                <a16:creationId xmlns:a16="http://schemas.microsoft.com/office/drawing/2014/main" id="{5A997516-34A7-41E6-B9E8-0A364FD2A33A}"/>
              </a:ext>
            </a:extLst>
          </p:cNvPr>
          <p:cNvSpPr>
            <a:spLocks noGrp="1"/>
          </p:cNvSpPr>
          <p:nvPr>
            <p:ph type="title"/>
          </p:nvPr>
        </p:nvSpPr>
        <p:spPr/>
        <p:txBody>
          <a:bodyPr/>
          <a:lstStyle/>
          <a:p>
            <a:endParaRPr lang="da-DK"/>
          </a:p>
        </p:txBody>
      </p:sp>
      <p:pic>
        <p:nvPicPr>
          <p:cNvPr id="5" name="Billede 4">
            <a:extLst>
              <a:ext uri="{FF2B5EF4-FFF2-40B4-BE49-F238E27FC236}">
                <a16:creationId xmlns:a16="http://schemas.microsoft.com/office/drawing/2014/main" id="{6F2670B4-E101-4F20-B1CF-D925409840E1}"/>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5119697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a:xfrm>
            <a:off x="628650" y="273843"/>
            <a:ext cx="3938487" cy="1355479"/>
          </a:xfrm>
        </p:spPr>
        <p:txBody>
          <a:bodyPr vert="horz" lIns="91440" tIns="45720" rIns="91440" bIns="45720" rtlCol="0" anchor="ctr">
            <a:normAutofit/>
          </a:bodyPr>
          <a:lstStyle/>
          <a:p>
            <a:pPr>
              <a:lnSpc>
                <a:spcPct val="90000"/>
              </a:lnSpc>
            </a:pPr>
            <a:r>
              <a:rPr lang="da-DK" sz="2800" cap="all" dirty="0"/>
              <a:t>Nationale særregler</a:t>
            </a:r>
            <a:endParaRPr lang="en-US" sz="2900" cap="all" dirty="0"/>
          </a:p>
        </p:txBody>
      </p:sp>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628650" y="1491630"/>
            <a:ext cx="4087366" cy="3141092"/>
          </a:xfrm>
          <a:prstGeom prst="rect">
            <a:avLst/>
          </a:prstGeom>
        </p:spPr>
        <p:txBody>
          <a:bodyPr vert="horz" lIns="91440" tIns="45720" rIns="91440" bIns="45720" rtlCol="0">
            <a:normAutofit fontScale="92500" lnSpcReduction="10000"/>
          </a:bodyPr>
          <a:lstStyle/>
          <a:p>
            <a:pPr>
              <a:lnSpc>
                <a:spcPct val="90000"/>
              </a:lnSpc>
            </a:pPr>
            <a:r>
              <a:rPr lang="da-DK" sz="1800" dirty="0"/>
              <a:t>Den 2. februar 2022 </a:t>
            </a:r>
            <a:r>
              <a:rPr lang="da-DK" sz="1800" b="1" dirty="0"/>
              <a:t>bortfalder</a:t>
            </a:r>
            <a:r>
              <a:rPr lang="da-DK" sz="1800" dirty="0"/>
              <a:t> de hidtidige nationale krav i EU-lande i forbindelse med udstationeringer, dvs.: </a:t>
            </a:r>
          </a:p>
          <a:p>
            <a:endParaRPr lang="da-DK" sz="1800" dirty="0"/>
          </a:p>
          <a:p>
            <a:pPr marL="285750" indent="-285750">
              <a:buFont typeface="Arial" panose="020B0604020202020204" pitchFamily="34" charset="0"/>
              <a:buChar char="•"/>
            </a:pPr>
            <a:r>
              <a:rPr lang="da-DK" sz="1800" dirty="0"/>
              <a:t>Krav om anmeldelser og erklæringer</a:t>
            </a:r>
          </a:p>
          <a:p>
            <a:pPr marL="285750" indent="-285750">
              <a:buFont typeface="Arial" panose="020B0604020202020204" pitchFamily="34" charset="0"/>
              <a:buChar char="•"/>
            </a:pPr>
            <a:r>
              <a:rPr lang="da-DK" sz="1800" dirty="0"/>
              <a:t>Krav om repræsentant i udstationeringslandet</a:t>
            </a:r>
          </a:p>
          <a:p>
            <a:pPr marL="285750" indent="-285750">
              <a:buFont typeface="Arial" panose="020B0604020202020204" pitchFamily="34" charset="0"/>
              <a:buChar char="•"/>
            </a:pPr>
            <a:r>
              <a:rPr lang="da-DK" sz="1800" dirty="0"/>
              <a:t>Krav om at medbringe lønsedler, ansættelseskontrakter mv. </a:t>
            </a:r>
          </a:p>
          <a:p>
            <a:pPr marL="285750" indent="-285750">
              <a:buFont typeface="Arial" panose="020B0604020202020204" pitchFamily="34" charset="0"/>
              <a:buChar char="•"/>
            </a:pPr>
            <a:endParaRPr lang="da-DK" sz="1800" dirty="0"/>
          </a:p>
          <a:p>
            <a:r>
              <a:rPr lang="da-DK" sz="1800" dirty="0"/>
              <a:t>Kun udstationeringserklæringer udarbejdet i IMI er gyldige.</a:t>
            </a:r>
          </a:p>
          <a:p>
            <a:pPr marL="285750" indent="-228600">
              <a:lnSpc>
                <a:spcPct val="90000"/>
              </a:lnSpc>
              <a:buFont typeface="Arial" panose="020B0604020202020204" pitchFamily="34" charset="0"/>
              <a:buChar char="•"/>
            </a:pPr>
            <a:endParaRPr lang="en-US" sz="1800" dirty="0">
              <a:solidFill>
                <a:schemeClr val="tx1"/>
              </a:solidFill>
            </a:endParaRPr>
          </a:p>
          <a:p>
            <a:pPr indent="-228600">
              <a:lnSpc>
                <a:spcPct val="90000"/>
              </a:lnSpc>
              <a:buFont typeface="Arial" panose="020B0604020202020204" pitchFamily="34" charset="0"/>
              <a:buChar char="•"/>
            </a:pPr>
            <a:endParaRPr lang="en-US" sz="1500" dirty="0">
              <a:solidFill>
                <a:schemeClr val="tx1"/>
              </a:solidFill>
            </a:endParaRPr>
          </a:p>
        </p:txBody>
      </p:sp>
      <p:pic>
        <p:nvPicPr>
          <p:cNvPr id="1026" name="Picture 2">
            <a:extLst>
              <a:ext uri="{FF2B5EF4-FFF2-40B4-BE49-F238E27FC236}">
                <a16:creationId xmlns:a16="http://schemas.microsoft.com/office/drawing/2014/main" id="{4735E6B7-7EFF-4B0C-A78F-21ABF295888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2"/>
          <a:stretch/>
        </p:blipFill>
        <p:spPr bwMode="auto">
          <a:xfrm>
            <a:off x="4671911" y="10"/>
            <a:ext cx="4472089" cy="5143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5032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a:xfrm>
            <a:off x="628650" y="273843"/>
            <a:ext cx="7687766" cy="1355479"/>
          </a:xfrm>
        </p:spPr>
        <p:txBody>
          <a:bodyPr vert="horz" lIns="91440" tIns="45720" rIns="91440" bIns="45720" rtlCol="0" anchor="ctr">
            <a:normAutofit/>
          </a:bodyPr>
          <a:lstStyle/>
          <a:p>
            <a:r>
              <a:rPr lang="en-IE" sz="1400" i="1" dirty="0">
                <a:solidFill>
                  <a:schemeClr val="tx1"/>
                </a:solidFill>
              </a:rPr>
              <a:t>The MOVE POSTING ROAD IMI Support Team:</a:t>
            </a:r>
            <a:endParaRPr lang="en-US" sz="1400" i="1" dirty="0">
              <a:solidFill>
                <a:schemeClr val="tx1"/>
              </a:solidFill>
            </a:endParaRPr>
          </a:p>
        </p:txBody>
      </p:sp>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xfrm>
            <a:off x="539552" y="1275606"/>
            <a:ext cx="7975798" cy="3285108"/>
          </a:xfrm>
          <a:prstGeom prst="rect">
            <a:avLst/>
          </a:prstGeom>
        </p:spPr>
        <p:txBody>
          <a:bodyPr vert="horz" lIns="91440" tIns="45720" rIns="91440" bIns="45720" rtlCol="0">
            <a:normAutofit fontScale="92500" lnSpcReduction="10000"/>
          </a:bodyPr>
          <a:lstStyle/>
          <a:p>
            <a:r>
              <a:rPr lang="en-GB" i="1" dirty="0"/>
              <a:t>As of 2 February 2022, the EU Portal for road transport posting declarations (RTPD portal) will become the only website where you must fill-in and submit posting declaration for all EU Member States and the UK for road transport drivers. From that date onwards, Member States will not be allowed to require from EU operators to use their national systems/websites to declare a posting. </a:t>
            </a:r>
          </a:p>
          <a:p>
            <a:endParaRPr lang="da-DK" i="1" dirty="0"/>
          </a:p>
          <a:p>
            <a:r>
              <a:rPr lang="en-GB" i="1" dirty="0"/>
              <a:t>The national websites from EU Member States such as </a:t>
            </a:r>
            <a:r>
              <a:rPr lang="en-GB" b="1" i="1" dirty="0"/>
              <a:t>SIPSI, MILOG, LIMOSA, MELDLOKET, UTIK, LSDB will become obsolete when it comes to posting of drivers in road transport which fall within the scope of Directive 2020/1057. </a:t>
            </a:r>
          </a:p>
          <a:p>
            <a:endParaRPr lang="da-DK" i="1" dirty="0"/>
          </a:p>
          <a:p>
            <a:r>
              <a:rPr lang="en-GB" i="1" dirty="0"/>
              <a:t>Posting declarations made via this tool will also become invalid as of 2 February 2022 in case of roadside checks. </a:t>
            </a:r>
            <a:r>
              <a:rPr lang="en-GB" b="1" i="1" dirty="0"/>
              <a:t>Only the posting declarations submitted via the EU Portal for road transport posting declarations will be accepted. This means that if you had existing posting declarations submitted via one of these websites that would expire after 2 February, you will have to resubmit a posting declaration via the EU portal. </a:t>
            </a:r>
          </a:p>
          <a:p>
            <a:endParaRPr lang="en-GB" dirty="0"/>
          </a:p>
        </p:txBody>
      </p:sp>
    </p:spTree>
    <p:extLst>
      <p:ext uri="{BB962C8B-B14F-4D97-AF65-F5344CB8AC3E}">
        <p14:creationId xmlns:p14="http://schemas.microsoft.com/office/powerpoint/2010/main" val="2907271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scene, vej, motorvej&#10;&#10;Automatisk genereret beskrivelse">
            <a:extLst>
              <a:ext uri="{FF2B5EF4-FFF2-40B4-BE49-F238E27FC236}">
                <a16:creationId xmlns:a16="http://schemas.microsoft.com/office/drawing/2014/main" id="{7B7F35A4-5A80-43B8-B189-8C10C0932CD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0"/>
            <a:ext cx="9144000" cy="5143500"/>
          </a:xfrm>
          <a:prstGeom prst="rect">
            <a:avLst/>
          </a:prstGeom>
        </p:spPr>
      </p:pic>
      <p:sp>
        <p:nvSpPr>
          <p:cNvPr id="7" name="Rektangel 7">
            <a:extLst>
              <a:ext uri="{FF2B5EF4-FFF2-40B4-BE49-F238E27FC236}">
                <a16:creationId xmlns:a16="http://schemas.microsoft.com/office/drawing/2014/main" id="{37B6E6AF-10D7-4FDF-B8A5-3FAB036E7C74}"/>
              </a:ext>
            </a:extLst>
          </p:cNvPr>
          <p:cNvSpPr/>
          <p:nvPr/>
        </p:nvSpPr>
        <p:spPr>
          <a:xfrm>
            <a:off x="-1" y="3142313"/>
            <a:ext cx="9144002" cy="1410948"/>
          </a:xfrm>
          <a:prstGeom prst="rect">
            <a:avLst/>
          </a:prstGeom>
          <a:solidFill>
            <a:srgbClr val="004B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16" tIns="34258" rIns="68516" bIns="342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kstfelt 10">
            <a:extLst>
              <a:ext uri="{FF2B5EF4-FFF2-40B4-BE49-F238E27FC236}">
                <a16:creationId xmlns:a16="http://schemas.microsoft.com/office/drawing/2014/main" id="{14D51DEC-AFFC-451B-9E8E-E9F0BA8D7D8C}"/>
              </a:ext>
            </a:extLst>
          </p:cNvPr>
          <p:cNvSpPr txBox="1"/>
          <p:nvPr/>
        </p:nvSpPr>
        <p:spPr>
          <a:xfrm>
            <a:off x="435522" y="3579862"/>
            <a:ext cx="8672982" cy="493468"/>
          </a:xfrm>
          <a:prstGeom prst="rect">
            <a:avLst/>
          </a:prstGeom>
          <a:noFill/>
        </p:spPr>
        <p:txBody>
          <a:bodyPr wrap="square" lIns="0" tIns="0" rIns="0" bIns="0" rtlCol="0">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5200" b="1"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Vejpakken </a:t>
            </a:r>
            <a:endParaRPr kumimoji="0" lang="en-US" sz="52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endParaRPr>
          </a:p>
        </p:txBody>
      </p:sp>
      <p:pic>
        <p:nvPicPr>
          <p:cNvPr id="6" name="Billede 5">
            <a:extLst>
              <a:ext uri="{FF2B5EF4-FFF2-40B4-BE49-F238E27FC236}">
                <a16:creationId xmlns:a16="http://schemas.microsoft.com/office/drawing/2014/main" id="{A8D90D31-0EC7-4973-AABF-CCC67360660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
        <p:nvSpPr>
          <p:cNvPr id="9" name="Tekstfelt 11">
            <a:extLst>
              <a:ext uri="{FF2B5EF4-FFF2-40B4-BE49-F238E27FC236}">
                <a16:creationId xmlns:a16="http://schemas.microsoft.com/office/drawing/2014/main" id="{71A106E2-752C-42CD-BA10-5B8DFF9F57FF}"/>
              </a:ext>
            </a:extLst>
          </p:cNvPr>
          <p:cNvSpPr txBox="1"/>
          <p:nvPr/>
        </p:nvSpPr>
        <p:spPr>
          <a:xfrm>
            <a:off x="435522" y="3948757"/>
            <a:ext cx="8456958" cy="423193"/>
          </a:xfrm>
          <a:prstGeom prst="rect">
            <a:avLst/>
          </a:prstGeom>
          <a:noFill/>
        </p:spPr>
        <p:txBody>
          <a:bodyPr wrap="square" lIns="0" tIns="0" rIns="0" bIns="0" rtlCol="0">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Etableringskrav - nye regler 21. februar 2022</a:t>
            </a:r>
            <a:endParaRPr kumimoji="0" lang="en-US" sz="28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endParaRPr>
          </a:p>
        </p:txBody>
      </p:sp>
    </p:spTree>
    <p:extLst>
      <p:ext uri="{BB962C8B-B14F-4D97-AF65-F5344CB8AC3E}">
        <p14:creationId xmlns:p14="http://schemas.microsoft.com/office/powerpoint/2010/main" val="40341375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a:xfrm>
            <a:off x="4711820" y="1604045"/>
            <a:ext cx="3899149" cy="3168352"/>
          </a:xfrm>
        </p:spPr>
        <p:txBody>
          <a:bodyPr/>
          <a:lstStyle/>
          <a:p>
            <a:pPr algn="ctr">
              <a:buClr>
                <a:schemeClr val="accent2"/>
              </a:buClr>
            </a:pPr>
            <a:r>
              <a:rPr lang="da-DK" i="1" dirty="0"/>
              <a:t>OBS</a:t>
            </a:r>
            <a:br>
              <a:rPr lang="da-DK" i="1" dirty="0"/>
            </a:br>
            <a:r>
              <a:rPr lang="da-DK" i="1" dirty="0"/>
              <a:t>Bekendtgørelse i høring</a:t>
            </a:r>
          </a:p>
          <a:p>
            <a:pPr algn="ctr">
              <a:buClr>
                <a:schemeClr val="accent2"/>
              </a:buClr>
            </a:pPr>
            <a:endParaRPr lang="da-DK" i="1" dirty="0"/>
          </a:p>
          <a:p>
            <a:pPr algn="ctr">
              <a:buClr>
                <a:schemeClr val="accent2"/>
              </a:buClr>
            </a:pPr>
            <a:r>
              <a:rPr lang="da-DK" i="1" dirty="0"/>
              <a:t> </a:t>
            </a:r>
            <a:r>
              <a:rPr lang="da-DK" sz="9600" b="1" dirty="0">
                <a:latin typeface="Verdana" panose="020B0604030504040204" pitchFamily="34" charset="0"/>
                <a:ea typeface="Verdana" panose="020B0604030504040204" pitchFamily="34" charset="0"/>
                <a:cs typeface="Times New Roman" panose="02020603050405020304" pitchFamily="18" charset="0"/>
              </a:rPr>
              <a:t>§</a:t>
            </a:r>
            <a:endParaRPr lang="da-DK" i="1" dirty="0"/>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Godkørselsregler </a:t>
            </a:r>
          </a:p>
        </p:txBody>
      </p:sp>
    </p:spTree>
    <p:extLst>
      <p:ext uri="{BB962C8B-B14F-4D97-AF65-F5344CB8AC3E}">
        <p14:creationId xmlns:p14="http://schemas.microsoft.com/office/powerpoint/2010/main" val="37230536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highlight>
                  <a:srgbClr val="FFFF00"/>
                </a:highlight>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lgn="ctr">
              <a:buClr>
                <a:schemeClr val="accent2"/>
              </a:buClr>
            </a:pPr>
            <a:r>
              <a:rPr lang="da-DK" i="1" dirty="0"/>
              <a:t> </a:t>
            </a:r>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Godskørselsregler </a:t>
            </a:r>
          </a:p>
        </p:txBody>
      </p:sp>
    </p:spTree>
    <p:extLst>
      <p:ext uri="{BB962C8B-B14F-4D97-AF65-F5344CB8AC3E}">
        <p14:creationId xmlns:p14="http://schemas.microsoft.com/office/powerpoint/2010/main" val="1625258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b="1" dirty="0">
                <a:solidFill>
                  <a:srgbClr val="000000"/>
                </a:solidFill>
              </a:rPr>
              <a:t>I dag</a:t>
            </a:r>
          </a:p>
          <a:p>
            <a:r>
              <a:rPr lang="da-DK" dirty="0"/>
              <a:t>Lokaler med kernedokumenter</a:t>
            </a:r>
          </a:p>
          <a:p>
            <a:r>
              <a:rPr lang="da-DK" dirty="0"/>
              <a:t>Fx Regnskab, personalefiler, KH </a:t>
            </a:r>
          </a:p>
          <a:p>
            <a:endParaRPr lang="da-DK" dirty="0"/>
          </a:p>
          <a:p>
            <a:endParaRPr lang="da-DK" dirty="0">
              <a:solidFill>
                <a:srgbClr val="000000"/>
              </a:solidFill>
            </a:endParaRPr>
          </a:p>
          <a:p>
            <a:r>
              <a:rPr lang="da-DK" b="1" dirty="0"/>
              <a:t>Fra den 21. februar 2022</a:t>
            </a:r>
          </a:p>
          <a:p>
            <a:r>
              <a:rPr lang="da-DK" dirty="0"/>
              <a:t>Som i dag </a:t>
            </a:r>
          </a:p>
          <a:p>
            <a:r>
              <a:rPr lang="da-DK" dirty="0"/>
              <a:t>+ </a:t>
            </a:r>
            <a:r>
              <a:rPr lang="da-DK" dirty="0" err="1"/>
              <a:t>Cabotage</a:t>
            </a:r>
            <a:r>
              <a:rPr lang="da-DK" dirty="0"/>
              <a:t> dokumenter</a:t>
            </a:r>
          </a:p>
          <a:p>
            <a:r>
              <a:rPr lang="da-DK" dirty="0"/>
              <a:t>+ Adgang for myndigheden</a:t>
            </a:r>
          </a:p>
          <a:p>
            <a:endParaRPr lang="da-DK" dirty="0">
              <a:solidFill>
                <a:srgbClr val="000000"/>
              </a:solidFill>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Forretningssted</a:t>
            </a:r>
          </a:p>
        </p:txBody>
      </p:sp>
      <p:pic>
        <p:nvPicPr>
          <p:cNvPr id="4" name="Billede 3" descr="Et billede, der indeholder væg, indendørs&#10;&#10;Automatisk genereret beskrivelse">
            <a:extLst>
              <a:ext uri="{FF2B5EF4-FFF2-40B4-BE49-F238E27FC236}">
                <a16:creationId xmlns:a16="http://schemas.microsoft.com/office/drawing/2014/main" id="{5A194DB9-3529-4632-8CBA-DD824B48A7D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80112" y="584361"/>
            <a:ext cx="2880320" cy="4026446"/>
          </a:xfrm>
          <a:prstGeom prst="rect">
            <a:avLst/>
          </a:prstGeom>
        </p:spPr>
      </p:pic>
    </p:spTree>
    <p:extLst>
      <p:ext uri="{BB962C8B-B14F-4D97-AF65-F5344CB8AC3E}">
        <p14:creationId xmlns:p14="http://schemas.microsoft.com/office/powerpoint/2010/main" val="27377152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b="1" dirty="0">
                <a:solidFill>
                  <a:srgbClr val="000000"/>
                </a:solidFill>
              </a:rPr>
              <a:t>I dag</a:t>
            </a:r>
          </a:p>
          <a:p>
            <a:r>
              <a:rPr lang="da-DK" dirty="0"/>
              <a:t>Ingen krav</a:t>
            </a:r>
          </a:p>
          <a:p>
            <a:endParaRPr lang="da-DK" dirty="0">
              <a:solidFill>
                <a:srgbClr val="000000"/>
              </a:solidFill>
            </a:endParaRPr>
          </a:p>
          <a:p>
            <a:endParaRPr lang="da-DK" dirty="0">
              <a:solidFill>
                <a:srgbClr val="000000"/>
              </a:solidFill>
            </a:endParaRPr>
          </a:p>
          <a:p>
            <a:r>
              <a:rPr lang="da-DK" b="1" dirty="0"/>
              <a:t>Fra den 21. februar 2022</a:t>
            </a:r>
          </a:p>
          <a:p>
            <a:r>
              <a:rPr lang="da-DK" dirty="0"/>
              <a:t>Transportleder skal kunne kontaktes </a:t>
            </a:r>
          </a:p>
          <a:p>
            <a:r>
              <a:rPr lang="da-DK" dirty="0"/>
              <a:t>kl. 10:00 – 14:00 (hverdage)</a:t>
            </a:r>
            <a:r>
              <a:rPr lang="da-DK" dirty="0">
                <a:solidFill>
                  <a:srgbClr val="000000"/>
                </a:solidFill>
              </a:rPr>
              <a:t> </a:t>
            </a: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Forretningssted - kontakt</a:t>
            </a:r>
          </a:p>
        </p:txBody>
      </p:sp>
      <p:pic>
        <p:nvPicPr>
          <p:cNvPr id="4" name="Billede 3" descr="Et billede, der indeholder person, opbevarer, elektronik, hånd&#10;&#10;Automatisk genereret beskrivelse">
            <a:extLst>
              <a:ext uri="{FF2B5EF4-FFF2-40B4-BE49-F238E27FC236}">
                <a16:creationId xmlns:a16="http://schemas.microsoft.com/office/drawing/2014/main" id="{31E8718C-ADCE-4B79-8129-355B9D2183F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80112" y="901229"/>
            <a:ext cx="2891924" cy="3752116"/>
          </a:xfrm>
          <a:prstGeom prst="rect">
            <a:avLst/>
          </a:prstGeom>
        </p:spPr>
      </p:pic>
    </p:spTree>
    <p:extLst>
      <p:ext uri="{BB962C8B-B14F-4D97-AF65-F5344CB8AC3E}">
        <p14:creationId xmlns:p14="http://schemas.microsoft.com/office/powerpoint/2010/main" val="34726107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b="1" dirty="0">
                <a:solidFill>
                  <a:srgbClr val="000000"/>
                </a:solidFill>
              </a:rPr>
              <a:t>I dag</a:t>
            </a:r>
          </a:p>
          <a:p>
            <a:r>
              <a:rPr lang="da-DK" dirty="0"/>
              <a:t>Ingen krav</a:t>
            </a:r>
          </a:p>
          <a:p>
            <a:endParaRPr lang="da-DK" dirty="0">
              <a:solidFill>
                <a:srgbClr val="000000"/>
              </a:solidFill>
            </a:endParaRPr>
          </a:p>
          <a:p>
            <a:endParaRPr lang="da-DK" dirty="0">
              <a:solidFill>
                <a:srgbClr val="000000"/>
              </a:solidFill>
            </a:endParaRPr>
          </a:p>
          <a:p>
            <a:r>
              <a:rPr lang="da-DK" b="1" dirty="0"/>
              <a:t>Fra den 21. februar 2022</a:t>
            </a:r>
          </a:p>
          <a:p>
            <a:r>
              <a:rPr lang="da-DK" dirty="0"/>
              <a:t>Køretøjer – hjem 8 uger efter afgang fra hjemland</a:t>
            </a:r>
          </a:p>
          <a:p>
            <a:endParaRPr lang="da-DK" dirty="0">
              <a:solidFill>
                <a:srgbClr val="000000"/>
              </a:solidFill>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Forretningssted – ”Return of the </a:t>
            </a:r>
            <a:r>
              <a:rPr lang="da-DK" dirty="0" err="1"/>
              <a:t>vehicle</a:t>
            </a:r>
            <a:r>
              <a:rPr lang="da-DK" dirty="0"/>
              <a:t>”</a:t>
            </a:r>
          </a:p>
        </p:txBody>
      </p:sp>
      <p:pic>
        <p:nvPicPr>
          <p:cNvPr id="3" name="Billede 2">
            <a:extLst>
              <a:ext uri="{FF2B5EF4-FFF2-40B4-BE49-F238E27FC236}">
                <a16:creationId xmlns:a16="http://schemas.microsoft.com/office/drawing/2014/main" id="{79D36F96-C303-4C4D-988B-19BD64364E15}"/>
              </a:ext>
            </a:extLst>
          </p:cNvPr>
          <p:cNvPicPr>
            <a:picLocks noChangeAspect="1"/>
          </p:cNvPicPr>
          <p:nvPr/>
        </p:nvPicPr>
        <p:blipFill>
          <a:blip r:embed="rId3"/>
          <a:stretch>
            <a:fillRect/>
          </a:stretch>
        </p:blipFill>
        <p:spPr>
          <a:xfrm rot="5400000">
            <a:off x="6248768" y="1975101"/>
            <a:ext cx="2592289" cy="2201411"/>
          </a:xfrm>
          <a:prstGeom prst="rect">
            <a:avLst/>
          </a:prstGeom>
        </p:spPr>
      </p:pic>
      <mc:AlternateContent xmlns:mc="http://schemas.openxmlformats.org/markup-compatibility/2006">
        <mc:Choice xmlns:am3d="http://schemas.microsoft.com/office/drawing/2017/model3d" Requires="am3d">
          <p:graphicFrame>
            <p:nvGraphicFramePr>
              <p:cNvPr id="6" name="3D-model 5" descr="Semi Truck">
                <a:extLst>
                  <a:ext uri="{FF2B5EF4-FFF2-40B4-BE49-F238E27FC236}">
                    <a16:creationId xmlns:a16="http://schemas.microsoft.com/office/drawing/2014/main" id="{01D34EE8-D027-48F3-97A0-14EAE26DE04C}"/>
                  </a:ext>
                </a:extLst>
              </p:cNvPr>
              <p:cNvGraphicFramePr>
                <a:graphicFrameLocks noChangeAspect="1"/>
              </p:cNvGraphicFramePr>
              <p:nvPr/>
            </p:nvGraphicFramePr>
            <p:xfrm>
              <a:off x="2790558" y="1123952"/>
              <a:ext cx="3347764" cy="1284705"/>
            </p:xfrm>
            <a:graphic>
              <a:graphicData uri="http://schemas.microsoft.com/office/drawing/2017/model3d">
                <am3d:model3d r:embed="rId4">
                  <am3d:spPr>
                    <a:xfrm>
                      <a:off x="0" y="0"/>
                      <a:ext cx="3347764" cy="1284705"/>
                    </a:xfrm>
                    <a:prstGeom prst="rect">
                      <a:avLst/>
                    </a:prstGeom>
                  </am3d:spPr>
                  <am3d:camera>
                    <am3d:pos x="0" y="0" z="49894044"/>
                    <am3d:up dx="0" dy="36000000" dz="0"/>
                    <am3d:lookAt x="0" y="0" z="0"/>
                    <am3d:perspective fov="2700000"/>
                  </am3d:camera>
                  <am3d:trans>
                    <am3d:meterPerModelUnit n="99674" d="1000000"/>
                    <am3d:preTrans dx="0" dy="-5223861" dz="0"/>
                    <am3d:scale>
                      <am3d:sx n="1000000" d="1000000"/>
                      <am3d:sy n="1000000" d="1000000"/>
                      <am3d:sz n="1000000" d="1000000"/>
                    </am3d:scale>
                    <am3d:rot ax="-182805" ay="3115615" az="-143920"/>
                    <am3d:postTrans dx="0" dy="0" dz="0"/>
                  </am3d:trans>
                  <am3d:raster rName="Office3DRenderer" rVer="16.0.8326">
                    <am3d:blip r:embed="rId5"/>
                  </am3d:raster>
                  <am3d:objViewport viewportSz="350471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model 5" descr="Semi Truck">
                <a:extLst>
                  <a:ext uri="{FF2B5EF4-FFF2-40B4-BE49-F238E27FC236}">
                    <a16:creationId xmlns:a16="http://schemas.microsoft.com/office/drawing/2014/main" id="{01D34EE8-D027-48F3-97A0-14EAE26DE04C}"/>
                  </a:ext>
                </a:extLst>
              </p:cNvPr>
              <p:cNvPicPr>
                <a:picLocks noGrp="1" noRot="1" noChangeAspect="1" noMove="1" noResize="1" noEditPoints="1" noAdjustHandles="1" noChangeArrowheads="1" noChangeShapeType="1" noCrop="1"/>
              </p:cNvPicPr>
              <p:nvPr/>
            </p:nvPicPr>
            <p:blipFill>
              <a:blip r:embed="rId5"/>
              <a:stretch>
                <a:fillRect/>
              </a:stretch>
            </p:blipFill>
            <p:spPr>
              <a:xfrm>
                <a:off x="2790558" y="1123952"/>
                <a:ext cx="3347764" cy="1284705"/>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7" name="3D-model 6" descr="Semi Truck">
                <a:extLst>
                  <a:ext uri="{FF2B5EF4-FFF2-40B4-BE49-F238E27FC236}">
                    <a16:creationId xmlns:a16="http://schemas.microsoft.com/office/drawing/2014/main" id="{BFCB53FA-834F-4D88-8D4B-51CBF2238FD1}"/>
                  </a:ext>
                </a:extLst>
              </p:cNvPr>
              <p:cNvGraphicFramePr>
                <a:graphicFrameLocks noChangeAspect="1"/>
              </p:cNvGraphicFramePr>
              <p:nvPr/>
            </p:nvGraphicFramePr>
            <p:xfrm>
              <a:off x="3663582" y="3181668"/>
              <a:ext cx="3295193" cy="1447600"/>
            </p:xfrm>
            <a:graphic>
              <a:graphicData uri="http://schemas.microsoft.com/office/drawing/2017/model3d">
                <am3d:model3d r:embed="rId4">
                  <am3d:spPr>
                    <a:xfrm>
                      <a:off x="0" y="0"/>
                      <a:ext cx="3295193" cy="1447600"/>
                    </a:xfrm>
                    <a:prstGeom prst="rect">
                      <a:avLst/>
                    </a:prstGeom>
                  </am3d:spPr>
                  <am3d:camera>
                    <am3d:pos x="0" y="0" z="49894044"/>
                    <am3d:up dx="0" dy="36000000" dz="0"/>
                    <am3d:lookAt x="0" y="0" z="0"/>
                    <am3d:perspective fov="2700000"/>
                  </am3d:camera>
                  <am3d:trans>
                    <am3d:meterPerModelUnit n="99674" d="1000000"/>
                    <am3d:preTrans dx="0" dy="-5223861" dz="0"/>
                    <am3d:scale>
                      <am3d:sx n="1000000" d="1000000"/>
                      <am3d:sy n="1000000" d="1000000"/>
                      <am3d:sz n="1000000" d="1000000"/>
                    </am3d:scale>
                    <am3d:rot ax="1796247" ay="-3888388" az="-1651433"/>
                    <am3d:postTrans dx="0" dy="0" dz="0"/>
                  </am3d:trans>
                  <am3d:raster rName="Office3DRenderer" rVer="16.0.8326">
                    <am3d:blip r:embed="rId6"/>
                  </am3d:raster>
                  <am3d:objViewport viewportSz="350471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model 6" descr="Semi Truck">
                <a:extLst>
                  <a:ext uri="{FF2B5EF4-FFF2-40B4-BE49-F238E27FC236}">
                    <a16:creationId xmlns:a16="http://schemas.microsoft.com/office/drawing/2014/main" id="{BFCB53FA-834F-4D88-8D4B-51CBF2238FD1}"/>
                  </a:ext>
                </a:extLst>
              </p:cNvPr>
              <p:cNvPicPr>
                <a:picLocks noGrp="1" noRot="1" noChangeAspect="1" noMove="1" noResize="1" noEditPoints="1" noAdjustHandles="1" noChangeArrowheads="1" noChangeShapeType="1" noCrop="1"/>
              </p:cNvPicPr>
              <p:nvPr/>
            </p:nvPicPr>
            <p:blipFill>
              <a:blip r:embed="rId6"/>
              <a:stretch>
                <a:fillRect/>
              </a:stretch>
            </p:blipFill>
            <p:spPr>
              <a:xfrm>
                <a:off x="3663582" y="3181668"/>
                <a:ext cx="3295193" cy="1447600"/>
              </a:xfrm>
              <a:prstGeom prst="rect">
                <a:avLst/>
              </a:prstGeom>
            </p:spPr>
          </p:pic>
        </mc:Fallback>
      </mc:AlternateContent>
    </p:spTree>
    <p:extLst>
      <p:ext uri="{BB962C8B-B14F-4D97-AF65-F5344CB8AC3E}">
        <p14:creationId xmlns:p14="http://schemas.microsoft.com/office/powerpoint/2010/main" val="13218253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highlight>
                  <a:srgbClr val="FFFF00"/>
                </a:highlight>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lgn="ctr">
              <a:buClr>
                <a:schemeClr val="accent2"/>
              </a:buClr>
            </a:pPr>
            <a:r>
              <a:rPr lang="da-DK" i="1" dirty="0"/>
              <a:t> </a:t>
            </a:r>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Godskørselsregler </a:t>
            </a:r>
          </a:p>
        </p:txBody>
      </p:sp>
    </p:spTree>
    <p:extLst>
      <p:ext uri="{BB962C8B-B14F-4D97-AF65-F5344CB8AC3E}">
        <p14:creationId xmlns:p14="http://schemas.microsoft.com/office/powerpoint/2010/main" val="38083064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b="1" dirty="0">
                <a:solidFill>
                  <a:srgbClr val="000000"/>
                </a:solidFill>
              </a:rPr>
              <a:t>I dag </a:t>
            </a:r>
          </a:p>
          <a:p>
            <a:r>
              <a:rPr lang="da-DK" dirty="0"/>
              <a:t>10-års krav for kursusbevis/prøve</a:t>
            </a:r>
          </a:p>
          <a:p>
            <a:endParaRPr lang="da-DK" dirty="0">
              <a:solidFill>
                <a:srgbClr val="000000"/>
              </a:solidFill>
            </a:endParaRPr>
          </a:p>
          <a:p>
            <a:endParaRPr lang="da-DK" dirty="0">
              <a:solidFill>
                <a:srgbClr val="000000"/>
              </a:solidFill>
            </a:endParaRPr>
          </a:p>
          <a:p>
            <a:r>
              <a:rPr lang="da-DK" b="1" dirty="0"/>
              <a:t>Efter den 21. februar 2022</a:t>
            </a:r>
          </a:p>
          <a:p>
            <a:r>
              <a:rPr lang="da-DK" dirty="0">
                <a:solidFill>
                  <a:srgbClr val="000000"/>
                </a:solidFill>
              </a:rPr>
              <a:t>Ingen 10-årskrav</a:t>
            </a:r>
          </a:p>
          <a:p>
            <a:endParaRPr lang="da-DK" dirty="0">
              <a:solidFill>
                <a:srgbClr val="000000"/>
              </a:solidFill>
            </a:endParaRPr>
          </a:p>
          <a:p>
            <a:r>
              <a:rPr lang="da-DK" dirty="0">
                <a:solidFill>
                  <a:srgbClr val="000000"/>
                </a:solidFill>
              </a:rPr>
              <a:t>Øvrige krav til faglige kvalifikationer fastholdes</a:t>
            </a:r>
          </a:p>
          <a:p>
            <a:r>
              <a:rPr lang="da-DK" dirty="0"/>
              <a:t>Bestået vognmandsprøven</a:t>
            </a:r>
            <a:endParaRPr lang="da-DK" dirty="0">
              <a:solidFill>
                <a:srgbClr val="000000"/>
              </a:solidFill>
            </a:endParaRPr>
          </a:p>
          <a:p>
            <a:endParaRPr lang="da-DK" dirty="0">
              <a:solidFill>
                <a:srgbClr val="FF0000"/>
              </a:solidFill>
            </a:endParaRPr>
          </a:p>
          <a:p>
            <a:endParaRPr lang="da-DK" dirty="0">
              <a:solidFill>
                <a:srgbClr val="FF0000"/>
              </a:solidFill>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Faglige kvalifikationer</a:t>
            </a:r>
          </a:p>
        </p:txBody>
      </p:sp>
      <p:pic>
        <p:nvPicPr>
          <p:cNvPr id="4" name="Billede 3" descr="Et billede, der indeholder tekst&#10;&#10;Automatisk genereret beskrivelse">
            <a:extLst>
              <a:ext uri="{FF2B5EF4-FFF2-40B4-BE49-F238E27FC236}">
                <a16:creationId xmlns:a16="http://schemas.microsoft.com/office/drawing/2014/main" id="{866FB3E0-41EE-425A-B462-FF81DF3EB76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92080" y="123478"/>
            <a:ext cx="2697151" cy="4443958"/>
          </a:xfrm>
          <a:prstGeom prst="rect">
            <a:avLst/>
          </a:prstGeom>
        </p:spPr>
      </p:pic>
    </p:spTree>
    <p:extLst>
      <p:ext uri="{BB962C8B-B14F-4D97-AF65-F5344CB8AC3E}">
        <p14:creationId xmlns:p14="http://schemas.microsoft.com/office/powerpoint/2010/main" val="12451691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highlight>
                  <a:srgbClr val="FFFF00"/>
                </a:highlight>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lgn="ctr">
              <a:buClr>
                <a:schemeClr val="accent2"/>
              </a:buClr>
            </a:pPr>
            <a:r>
              <a:rPr lang="da-DK" i="1" dirty="0"/>
              <a:t> </a:t>
            </a:r>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Godskørselsregler </a:t>
            </a:r>
          </a:p>
        </p:txBody>
      </p:sp>
    </p:spTree>
    <p:extLst>
      <p:ext uri="{BB962C8B-B14F-4D97-AF65-F5344CB8AC3E}">
        <p14:creationId xmlns:p14="http://schemas.microsoft.com/office/powerpoint/2010/main" val="4722771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dirty="0">
                <a:solidFill>
                  <a:srgbClr val="000000"/>
                </a:solidFill>
              </a:rPr>
              <a:t>Egenkapitalkravet ændres</a:t>
            </a:r>
          </a:p>
          <a:p>
            <a:endParaRPr lang="da-DK" dirty="0"/>
          </a:p>
          <a:p>
            <a:r>
              <a:rPr lang="da-DK" b="1" dirty="0">
                <a:solidFill>
                  <a:srgbClr val="000000"/>
                </a:solidFill>
              </a:rPr>
              <a:t>I dag</a:t>
            </a:r>
          </a:p>
          <a:p>
            <a:r>
              <a:rPr lang="da-DK" dirty="0"/>
              <a:t>DKK 150.000 (2 første)</a:t>
            </a:r>
          </a:p>
          <a:p>
            <a:r>
              <a:rPr lang="da-DK" dirty="0">
                <a:solidFill>
                  <a:srgbClr val="000000"/>
                </a:solidFill>
              </a:rPr>
              <a:t>DKK 40.000 (pr. efterfølgende)</a:t>
            </a:r>
          </a:p>
          <a:p>
            <a:endParaRPr lang="da-DK" dirty="0"/>
          </a:p>
          <a:p>
            <a:r>
              <a:rPr lang="da-DK" b="1" dirty="0">
                <a:solidFill>
                  <a:srgbClr val="000000"/>
                </a:solidFill>
              </a:rPr>
              <a:t>Fra den 2</a:t>
            </a:r>
            <a:r>
              <a:rPr lang="da-DK" b="1" dirty="0"/>
              <a:t>1. februar 2022</a:t>
            </a:r>
          </a:p>
          <a:p>
            <a:r>
              <a:rPr lang="da-DK" dirty="0"/>
              <a:t>EUR 9.000 (første)</a:t>
            </a:r>
          </a:p>
          <a:p>
            <a:r>
              <a:rPr lang="da-DK" dirty="0"/>
              <a:t>EUR 5.000 </a:t>
            </a:r>
            <a:r>
              <a:rPr lang="da-DK" dirty="0">
                <a:solidFill>
                  <a:srgbClr val="000000"/>
                </a:solidFill>
              </a:rPr>
              <a:t>(pr. efterfølgende)</a:t>
            </a: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Økonomi</a:t>
            </a:r>
          </a:p>
        </p:txBody>
      </p:sp>
      <p:pic>
        <p:nvPicPr>
          <p:cNvPr id="4" name="Billede 3" descr="Et billede, der indeholder stak&#10;&#10;Automatisk genereret beskrivelse">
            <a:extLst>
              <a:ext uri="{FF2B5EF4-FFF2-40B4-BE49-F238E27FC236}">
                <a16:creationId xmlns:a16="http://schemas.microsoft.com/office/drawing/2014/main" id="{887F32C9-3F6A-48A2-8486-C6A0C1363DF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97660" y="901229"/>
            <a:ext cx="5616624" cy="3744416"/>
          </a:xfrm>
          <a:prstGeom prst="rect">
            <a:avLst/>
          </a:prstGeom>
        </p:spPr>
      </p:pic>
    </p:spTree>
    <p:extLst>
      <p:ext uri="{BB962C8B-B14F-4D97-AF65-F5344CB8AC3E}">
        <p14:creationId xmlns:p14="http://schemas.microsoft.com/office/powerpoint/2010/main" val="31120417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highlight>
                  <a:srgbClr val="FFFF00"/>
                </a:highlight>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lgn="ctr">
              <a:buClr>
                <a:schemeClr val="accent2"/>
              </a:buClr>
            </a:pPr>
            <a:r>
              <a:rPr lang="da-DK" i="1" dirty="0"/>
              <a:t> </a:t>
            </a:r>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Godskørselsregler </a:t>
            </a:r>
          </a:p>
        </p:txBody>
      </p:sp>
    </p:spTree>
    <p:extLst>
      <p:ext uri="{BB962C8B-B14F-4D97-AF65-F5344CB8AC3E}">
        <p14:creationId xmlns:p14="http://schemas.microsoft.com/office/powerpoint/2010/main" val="17833102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dirty="0"/>
              <a:t>Forfalden g</a:t>
            </a:r>
            <a:r>
              <a:rPr lang="da-DK" dirty="0">
                <a:solidFill>
                  <a:srgbClr val="000000"/>
                </a:solidFill>
              </a:rPr>
              <a:t>æld ved udstedelse</a:t>
            </a:r>
          </a:p>
          <a:p>
            <a:endParaRPr lang="da-DK" dirty="0"/>
          </a:p>
          <a:p>
            <a:r>
              <a:rPr lang="da-DK" b="1" dirty="0">
                <a:solidFill>
                  <a:srgbClr val="000000"/>
                </a:solidFill>
              </a:rPr>
              <a:t>I dag</a:t>
            </a:r>
          </a:p>
          <a:p>
            <a:r>
              <a:rPr lang="da-DK" dirty="0">
                <a:solidFill>
                  <a:srgbClr val="000000"/>
                </a:solidFill>
              </a:rPr>
              <a:t>DKK 50.000 og derover</a:t>
            </a:r>
          </a:p>
          <a:p>
            <a:endParaRPr lang="da-DK" dirty="0"/>
          </a:p>
          <a:p>
            <a:r>
              <a:rPr lang="da-DK" b="1" dirty="0">
                <a:solidFill>
                  <a:srgbClr val="000000"/>
                </a:solidFill>
              </a:rPr>
              <a:t>Fra den 21. februar 2022</a:t>
            </a:r>
          </a:p>
          <a:p>
            <a:r>
              <a:rPr lang="da-DK" dirty="0">
                <a:solidFill>
                  <a:srgbClr val="000000"/>
                </a:solidFill>
              </a:rPr>
              <a:t>”ikke-personlig” gæld </a:t>
            </a:r>
            <a:r>
              <a:rPr lang="da-DK" dirty="0"/>
              <a:t>- DKK 50.000 og derover</a:t>
            </a:r>
            <a:endParaRPr lang="da-DK" dirty="0">
              <a:solidFill>
                <a:srgbClr val="000000"/>
              </a:solidFill>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Restancer til det offentlige</a:t>
            </a:r>
          </a:p>
        </p:txBody>
      </p:sp>
      <p:pic>
        <p:nvPicPr>
          <p:cNvPr id="4" name="Billede 3" descr="Et billede, der indeholder person, mand&#10;&#10;Automatisk genereret beskrivelse">
            <a:extLst>
              <a:ext uri="{FF2B5EF4-FFF2-40B4-BE49-F238E27FC236}">
                <a16:creationId xmlns:a16="http://schemas.microsoft.com/office/drawing/2014/main" id="{38A39E04-EF33-4C5A-B270-CA6AEB427D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41645" y="584361"/>
            <a:ext cx="3002355" cy="4567436"/>
          </a:xfrm>
          <a:prstGeom prst="rect">
            <a:avLst/>
          </a:prstGeom>
        </p:spPr>
      </p:pic>
    </p:spTree>
    <p:extLst>
      <p:ext uri="{BB962C8B-B14F-4D97-AF65-F5344CB8AC3E}">
        <p14:creationId xmlns:p14="http://schemas.microsoft.com/office/powerpoint/2010/main" val="35652601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highlight>
                  <a:srgbClr val="FFFF00"/>
                </a:highlight>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lgn="ctr">
              <a:buClr>
                <a:schemeClr val="accent2"/>
              </a:buClr>
            </a:pPr>
            <a:r>
              <a:rPr lang="da-DK" i="1" dirty="0"/>
              <a:t> </a:t>
            </a:r>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Godskørselsregler </a:t>
            </a:r>
          </a:p>
        </p:txBody>
      </p:sp>
    </p:spTree>
    <p:extLst>
      <p:ext uri="{BB962C8B-B14F-4D97-AF65-F5344CB8AC3E}">
        <p14:creationId xmlns:p14="http://schemas.microsoft.com/office/powerpoint/2010/main" val="39473032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b="1" dirty="0"/>
              <a:t>I dag</a:t>
            </a:r>
          </a:p>
          <a:p>
            <a:r>
              <a:rPr lang="da-DK" dirty="0">
                <a:solidFill>
                  <a:srgbClr val="000000"/>
                </a:solidFill>
              </a:rPr>
              <a:t>Trans</a:t>
            </a:r>
            <a:r>
              <a:rPr lang="da-DK" dirty="0"/>
              <a:t>portleder</a:t>
            </a:r>
          </a:p>
          <a:p>
            <a:endParaRPr lang="da-DK" dirty="0">
              <a:solidFill>
                <a:srgbClr val="000000"/>
              </a:solidFill>
            </a:endParaRPr>
          </a:p>
          <a:p>
            <a:r>
              <a:rPr lang="da-DK" b="1" dirty="0"/>
              <a:t>Efter 21. februar 2022</a:t>
            </a:r>
          </a:p>
          <a:p>
            <a:r>
              <a:rPr lang="da-DK" dirty="0">
                <a:solidFill>
                  <a:srgbClr val="000000"/>
                </a:solidFill>
              </a:rPr>
              <a:t>Transportleder </a:t>
            </a:r>
          </a:p>
          <a:p>
            <a:r>
              <a:rPr lang="da-DK" dirty="0"/>
              <a:t>             +</a:t>
            </a:r>
            <a:endParaRPr lang="da-DK" dirty="0">
              <a:solidFill>
                <a:srgbClr val="000000"/>
              </a:solidFill>
            </a:endParaRPr>
          </a:p>
          <a:p>
            <a:r>
              <a:rPr lang="da-DK" dirty="0"/>
              <a:t>Administrerende direktør</a:t>
            </a:r>
          </a:p>
          <a:p>
            <a:r>
              <a:rPr lang="da-DK" dirty="0"/>
              <a:t>             </a:t>
            </a:r>
            <a:r>
              <a:rPr lang="da-DK" dirty="0">
                <a:solidFill>
                  <a:srgbClr val="000000"/>
                </a:solidFill>
              </a:rPr>
              <a:t>+</a:t>
            </a:r>
          </a:p>
          <a:p>
            <a:r>
              <a:rPr lang="da-DK" dirty="0"/>
              <a:t>Virksomheden</a:t>
            </a:r>
            <a:endParaRPr lang="da-DK" dirty="0">
              <a:solidFill>
                <a:srgbClr val="000000"/>
              </a:solidFill>
            </a:endParaRPr>
          </a:p>
          <a:p>
            <a:endParaRPr lang="da-DK" dirty="0">
              <a:solidFill>
                <a:srgbClr val="000000"/>
              </a:solidFill>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Vandel og god skik</a:t>
            </a:r>
          </a:p>
        </p:txBody>
      </p:sp>
      <p:pic>
        <p:nvPicPr>
          <p:cNvPr id="4" name="Billede 3" descr="Et billede, der indeholder tekst, clipart&#10;&#10;Automatisk genereret beskrivelse">
            <a:extLst>
              <a:ext uri="{FF2B5EF4-FFF2-40B4-BE49-F238E27FC236}">
                <a16:creationId xmlns:a16="http://schemas.microsoft.com/office/drawing/2014/main" id="{AB62F241-240F-42F6-91CD-5829A7846D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43808" y="1689398"/>
            <a:ext cx="6300192" cy="3168352"/>
          </a:xfrm>
          <a:prstGeom prst="rect">
            <a:avLst/>
          </a:prstGeom>
        </p:spPr>
      </p:pic>
    </p:spTree>
    <p:extLst>
      <p:ext uri="{BB962C8B-B14F-4D97-AF65-F5344CB8AC3E}">
        <p14:creationId xmlns:p14="http://schemas.microsoft.com/office/powerpoint/2010/main" val="17017479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980B709-2CD0-4D99-812B-2CB2E08BFA87}"/>
              </a:ext>
            </a:extLst>
          </p:cNvPr>
          <p:cNvSpPr>
            <a:spLocks noGrp="1"/>
          </p:cNvSpPr>
          <p:nvPr>
            <p:ph idx="1"/>
          </p:nvPr>
        </p:nvSpPr>
        <p:spPr/>
        <p:txBody>
          <a:bodyPr>
            <a:normAutofit/>
          </a:bodyPr>
          <a:lstStyle/>
          <a:p>
            <a:pPr>
              <a:buClr>
                <a:schemeClr val="accent2"/>
              </a:buClr>
            </a:pPr>
            <a:r>
              <a:rPr lang="da-DK" b="1" dirty="0">
                <a:ea typeface="Verdana" panose="020B0604030504040204" pitchFamily="34" charset="0"/>
                <a:cs typeface="Times New Roman" panose="02020603050405020304" pitchFamily="18" charset="0"/>
              </a:rPr>
              <a:t>Betingelser for vognmandstilladelse</a:t>
            </a:r>
            <a:br>
              <a:rPr lang="da-DK" dirty="0">
                <a:ea typeface="Verdana" panose="020B0604030504040204" pitchFamily="34" charset="0"/>
                <a:cs typeface="Times New Roman" panose="02020603050405020304" pitchFamily="18" charset="0"/>
              </a:rPr>
            </a:br>
            <a:endParaRPr lang="da-DK" dirty="0">
              <a:ea typeface="Verdana" panose="020B0604030504040204" pitchFamily="34" charset="0"/>
              <a:cs typeface="Times New Roman" panose="02020603050405020304" pitchFamily="18" charset="0"/>
            </a:endParaRP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Forretningssted</a:t>
            </a:r>
          </a:p>
          <a:p>
            <a:pPr marL="1028700" lvl="1">
              <a:buClr>
                <a:schemeClr val="accent2"/>
              </a:buClr>
            </a:pPr>
            <a:r>
              <a:rPr lang="da-DK" dirty="0">
                <a:ea typeface="Verdana" panose="020B0604030504040204" pitchFamily="34" charset="0"/>
                <a:cs typeface="Times New Roman" panose="02020603050405020304" pitchFamily="18" charset="0"/>
              </a:rPr>
              <a:t>Transportleder kontaktbar</a:t>
            </a:r>
          </a:p>
          <a:p>
            <a:pPr marL="1028700" lvl="1">
              <a:buClr>
                <a:schemeClr val="accent2"/>
              </a:buClr>
            </a:pPr>
            <a:r>
              <a:rPr lang="da-DK" dirty="0">
                <a:ea typeface="Verdana" panose="020B0604030504040204" pitchFamily="34" charset="0"/>
                <a:cs typeface="Times New Roman" panose="02020603050405020304" pitchFamily="18" charset="0"/>
              </a:rPr>
              <a:t>Køretøjer retur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Faglige kvalifikationer</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Økonomi</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Restancer til det offentlige</a:t>
            </a:r>
          </a:p>
          <a:p>
            <a:pPr marL="285750" indent="-285750">
              <a:buClr>
                <a:schemeClr val="accent2"/>
              </a:buClr>
              <a:buFont typeface="Arial" panose="020B0604020202020204" pitchFamily="34" charset="0"/>
              <a:buChar char="•"/>
            </a:pPr>
            <a:r>
              <a:rPr lang="da-DK" dirty="0">
                <a:ea typeface="Verdana" panose="020B0604030504040204" pitchFamily="34" charset="0"/>
                <a:cs typeface="Times New Roman" panose="02020603050405020304" pitchFamily="18" charset="0"/>
              </a:rPr>
              <a:t>Vandel og god skik</a:t>
            </a:r>
          </a:p>
          <a:p>
            <a:pPr marL="285750" indent="-285750">
              <a:buClr>
                <a:schemeClr val="accent2"/>
              </a:buClr>
              <a:buFont typeface="Arial" panose="020B0604020202020204" pitchFamily="34" charset="0"/>
              <a:buChar char="•"/>
            </a:pPr>
            <a:r>
              <a:rPr lang="da-DK" dirty="0">
                <a:highlight>
                  <a:srgbClr val="FFFF00"/>
                </a:highlight>
                <a:ea typeface="Verdana" panose="020B0604030504040204" pitchFamily="34" charset="0"/>
                <a:cs typeface="Times New Roman" panose="02020603050405020304" pitchFamily="18" charset="0"/>
              </a:rPr>
              <a:t>Antal tilladelser</a:t>
            </a:r>
          </a:p>
          <a:p>
            <a:pPr>
              <a:buClr>
                <a:schemeClr val="accent2"/>
              </a:buClr>
            </a:pPr>
            <a:endParaRPr lang="da-DK" dirty="0">
              <a:ea typeface="Verdana" panose="020B0604030504040204" pitchFamily="34" charset="0"/>
              <a:cs typeface="Times New Roman" panose="02020603050405020304" pitchFamily="18" charset="0"/>
            </a:endParaRPr>
          </a:p>
          <a:p>
            <a:endParaRPr lang="da-DK" dirty="0"/>
          </a:p>
        </p:txBody>
      </p:sp>
      <p:sp>
        <p:nvSpPr>
          <p:cNvPr id="6" name="Pladsholder til tekst 5">
            <a:extLst>
              <a:ext uri="{FF2B5EF4-FFF2-40B4-BE49-F238E27FC236}">
                <a16:creationId xmlns:a16="http://schemas.microsoft.com/office/drawing/2014/main" id="{6EC3480C-0E07-4764-89DE-24C0C8AB55BD}"/>
              </a:ext>
            </a:extLst>
          </p:cNvPr>
          <p:cNvSpPr>
            <a:spLocks noGrp="1"/>
          </p:cNvSpPr>
          <p:nvPr>
            <p:ph idx="13"/>
          </p:nvPr>
        </p:nvSpPr>
        <p:spPr/>
        <p:txBody>
          <a:bodyPr/>
          <a:lstStyle/>
          <a:p>
            <a:pPr algn="ctr">
              <a:buClr>
                <a:schemeClr val="accent2"/>
              </a:buClr>
            </a:pPr>
            <a:r>
              <a:rPr lang="da-DK" i="1" dirty="0"/>
              <a:t> </a:t>
            </a:r>
          </a:p>
        </p:txBody>
      </p:sp>
      <p:sp>
        <p:nvSpPr>
          <p:cNvPr id="7" name="Titel 6">
            <a:extLst>
              <a:ext uri="{FF2B5EF4-FFF2-40B4-BE49-F238E27FC236}">
                <a16:creationId xmlns:a16="http://schemas.microsoft.com/office/drawing/2014/main" id="{74985D4D-C19C-478F-8D1E-8251418E1018}"/>
              </a:ext>
            </a:extLst>
          </p:cNvPr>
          <p:cNvSpPr>
            <a:spLocks noGrp="1"/>
          </p:cNvSpPr>
          <p:nvPr>
            <p:ph type="title"/>
          </p:nvPr>
        </p:nvSpPr>
        <p:spPr/>
        <p:txBody>
          <a:bodyPr/>
          <a:lstStyle/>
          <a:p>
            <a:r>
              <a:rPr lang="da-DK" dirty="0"/>
              <a:t>Godskørselsregler </a:t>
            </a:r>
          </a:p>
        </p:txBody>
      </p:sp>
    </p:spTree>
    <p:extLst>
      <p:ext uri="{BB962C8B-B14F-4D97-AF65-F5344CB8AC3E}">
        <p14:creationId xmlns:p14="http://schemas.microsoft.com/office/powerpoint/2010/main" val="12415281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tekst 2">
            <a:extLst>
              <a:ext uri="{FF2B5EF4-FFF2-40B4-BE49-F238E27FC236}">
                <a16:creationId xmlns:a16="http://schemas.microsoft.com/office/drawing/2014/main" id="{49412730-0FEF-42AA-8552-60A1BBDCF171}"/>
              </a:ext>
            </a:extLst>
          </p:cNvPr>
          <p:cNvSpPr>
            <a:spLocks noGrp="1"/>
          </p:cNvSpPr>
          <p:nvPr>
            <p:ph idx="1"/>
          </p:nvPr>
        </p:nvSpPr>
        <p:spPr>
          <a:prstGeom prst="rect">
            <a:avLst/>
          </a:prstGeom>
        </p:spPr>
        <p:txBody>
          <a:bodyPr/>
          <a:lstStyle/>
          <a:p>
            <a:r>
              <a:rPr lang="da-DK" b="1" dirty="0"/>
              <a:t>I dag:</a:t>
            </a:r>
          </a:p>
          <a:p>
            <a:r>
              <a:rPr lang="da-DK" dirty="0"/>
              <a:t>Sikkerhedsstillelse</a:t>
            </a:r>
          </a:p>
          <a:p>
            <a:endParaRPr lang="da-DK" dirty="0">
              <a:solidFill>
                <a:srgbClr val="000000"/>
              </a:solidFill>
            </a:endParaRPr>
          </a:p>
          <a:p>
            <a:r>
              <a:rPr lang="da-DK" b="1" dirty="0">
                <a:solidFill>
                  <a:srgbClr val="000000"/>
                </a:solidFill>
              </a:rPr>
              <a:t>Fra den 21. februar 2022</a:t>
            </a:r>
          </a:p>
          <a:p>
            <a:r>
              <a:rPr lang="da-DK" dirty="0"/>
              <a:t>Sikkerhedsstillelse </a:t>
            </a:r>
          </a:p>
          <a:p>
            <a:r>
              <a:rPr lang="da-DK" dirty="0"/>
              <a:t>           +</a:t>
            </a:r>
          </a:p>
          <a:p>
            <a:r>
              <a:rPr lang="da-DK" dirty="0"/>
              <a:t>”Antallet af køretøjer, som ansøgeren enten er eller vil blive registreret ejer eller bruger af.” </a:t>
            </a:r>
            <a:endParaRPr lang="da-DK" dirty="0">
              <a:solidFill>
                <a:srgbClr val="000000"/>
              </a:solidFill>
            </a:endParaRPr>
          </a:p>
        </p:txBody>
      </p:sp>
      <p:sp>
        <p:nvSpPr>
          <p:cNvPr id="2" name="Titel 1">
            <a:extLst>
              <a:ext uri="{FF2B5EF4-FFF2-40B4-BE49-F238E27FC236}">
                <a16:creationId xmlns:a16="http://schemas.microsoft.com/office/drawing/2014/main" id="{6C0E8DE4-D6F1-4DC9-B87D-A5B63BE81AE9}"/>
              </a:ext>
            </a:extLst>
          </p:cNvPr>
          <p:cNvSpPr>
            <a:spLocks noGrp="1"/>
          </p:cNvSpPr>
          <p:nvPr>
            <p:ph type="title"/>
          </p:nvPr>
        </p:nvSpPr>
        <p:spPr/>
        <p:txBody>
          <a:bodyPr/>
          <a:lstStyle/>
          <a:p>
            <a:r>
              <a:rPr lang="da-DK" dirty="0"/>
              <a:t>Antal tilladelser</a:t>
            </a:r>
          </a:p>
        </p:txBody>
      </p:sp>
      <mc:AlternateContent xmlns:mc="http://schemas.openxmlformats.org/markup-compatibility/2006">
        <mc:Choice xmlns:am3d="http://schemas.microsoft.com/office/drawing/2017/model3d" Requires="am3d">
          <p:graphicFrame>
            <p:nvGraphicFramePr>
              <p:cNvPr id="5" name="3D-model 4" descr="Printed document">
                <a:extLst>
                  <a:ext uri="{FF2B5EF4-FFF2-40B4-BE49-F238E27FC236}">
                    <a16:creationId xmlns:a16="http://schemas.microsoft.com/office/drawing/2014/main" id="{64EAB395-094A-4551-BC58-B8744B6C259D}"/>
                  </a:ext>
                </a:extLst>
              </p:cNvPr>
              <p:cNvGraphicFramePr>
                <a:graphicFrameLocks noChangeAspect="1"/>
              </p:cNvGraphicFramePr>
              <p:nvPr/>
            </p:nvGraphicFramePr>
            <p:xfrm>
              <a:off x="7236296" y="1491630"/>
              <a:ext cx="1656080" cy="2497455"/>
            </p:xfrm>
            <a:graphic>
              <a:graphicData uri="http://schemas.microsoft.com/office/drawing/2017/model3d">
                <am3d:model3d r:embed="rId3">
                  <am3d:spPr>
                    <a:xfrm>
                      <a:off x="0" y="0"/>
                      <a:ext cx="1656080" cy="2497455"/>
                    </a:xfrm>
                    <a:prstGeom prst="rect">
                      <a:avLst/>
                    </a:prstGeom>
                  </am3d:spPr>
                  <am3d:camera>
                    <am3d:pos x="0" y="0" z="56475043"/>
                    <am3d:up dx="0" dy="36000000" dz="0"/>
                    <am3d:lookAt x="0" y="0" z="0"/>
                    <am3d:perspective fov="2700000"/>
                  </am3d:camera>
                  <am3d:trans>
                    <am3d:meterPerModelUnit n="9805309" d="1000000"/>
                    <am3d:preTrans dx="-1048" dy="-18000000" dz="0"/>
                    <am3d:scale>
                      <am3d:sx n="1000000" d="1000000"/>
                      <am3d:sy n="1000000" d="1000000"/>
                      <am3d:sz n="1000000" d="1000000"/>
                    </am3d:scale>
                    <am3d:rot/>
                    <am3d:postTrans dx="0" dy="0" dz="0"/>
                  </am3d:trans>
                  <am3d:raster rName="Office3DRenderer" rVer="16.0.8326">
                    <am3d:blip r:embed="rId4"/>
                  </am3d:raster>
                  <am3d:objViewport viewportSz="319958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model 4" descr="Printed document">
                <a:extLst>
                  <a:ext uri="{FF2B5EF4-FFF2-40B4-BE49-F238E27FC236}">
                    <a16:creationId xmlns:a16="http://schemas.microsoft.com/office/drawing/2014/main" id="{64EAB395-094A-4551-BC58-B8744B6C259D}"/>
                  </a:ext>
                </a:extLst>
              </p:cNvPr>
              <p:cNvPicPr>
                <a:picLocks noGrp="1" noRot="1" noChangeAspect="1" noMove="1" noResize="1" noEditPoints="1" noAdjustHandles="1" noChangeArrowheads="1" noChangeShapeType="1" noCrop="1"/>
              </p:cNvPicPr>
              <p:nvPr/>
            </p:nvPicPr>
            <p:blipFill>
              <a:blip r:embed="rId4"/>
              <a:stretch>
                <a:fillRect/>
              </a:stretch>
            </p:blipFill>
            <p:spPr>
              <a:xfrm>
                <a:off x="7236296" y="1491630"/>
                <a:ext cx="1656080" cy="2497455"/>
              </a:xfrm>
              <a:prstGeom prst="rect">
                <a:avLst/>
              </a:prstGeom>
            </p:spPr>
          </p:pic>
        </mc:Fallback>
      </mc:AlternateContent>
      <p:sp>
        <p:nvSpPr>
          <p:cNvPr id="3" name="Er lig med 2">
            <a:extLst>
              <a:ext uri="{FF2B5EF4-FFF2-40B4-BE49-F238E27FC236}">
                <a16:creationId xmlns:a16="http://schemas.microsoft.com/office/drawing/2014/main" id="{8381519E-8D62-43C7-9524-79E9E482C8B5}"/>
              </a:ext>
            </a:extLst>
          </p:cNvPr>
          <p:cNvSpPr/>
          <p:nvPr/>
        </p:nvSpPr>
        <p:spPr>
          <a:xfrm>
            <a:off x="6228184" y="2571750"/>
            <a:ext cx="720080" cy="633735"/>
          </a:xfrm>
          <a:prstGeom prst="mathEqual">
            <a:avLst/>
          </a:prstGeom>
          <a:solidFill>
            <a:schemeClr val="accent3"/>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m3d="http://schemas.microsoft.com/office/drawing/2017/model3d" Requires="am3d">
          <p:graphicFrame>
            <p:nvGraphicFramePr>
              <p:cNvPr id="7" name="3D-model 6" descr="Semi Truck">
                <a:extLst>
                  <a:ext uri="{FF2B5EF4-FFF2-40B4-BE49-F238E27FC236}">
                    <a16:creationId xmlns:a16="http://schemas.microsoft.com/office/drawing/2014/main" id="{16F85D61-8B9E-4BF6-BB67-763FC0C51851}"/>
                  </a:ext>
                </a:extLst>
              </p:cNvPr>
              <p:cNvGraphicFramePr>
                <a:graphicFrameLocks noChangeAspect="1"/>
              </p:cNvGraphicFramePr>
              <p:nvPr/>
            </p:nvGraphicFramePr>
            <p:xfrm>
              <a:off x="2765458" y="1897873"/>
              <a:ext cx="3289655" cy="1371410"/>
            </p:xfrm>
            <a:graphic>
              <a:graphicData uri="http://schemas.microsoft.com/office/drawing/2017/model3d">
                <am3d:model3d r:embed="rId5">
                  <am3d:spPr>
                    <a:xfrm>
                      <a:off x="0" y="0"/>
                      <a:ext cx="3289655" cy="1371410"/>
                    </a:xfrm>
                    <a:prstGeom prst="rect">
                      <a:avLst/>
                    </a:prstGeom>
                  </am3d:spPr>
                  <am3d:camera>
                    <am3d:pos x="0" y="0" z="49894044"/>
                    <am3d:up dx="0" dy="36000000" dz="0"/>
                    <am3d:lookAt x="0" y="0" z="0"/>
                    <am3d:perspective fov="2700000"/>
                  </am3d:camera>
                  <am3d:trans>
                    <am3d:meterPerModelUnit n="99674" d="1000000"/>
                    <am3d:preTrans dx="0" dy="-5223861" dz="0"/>
                    <am3d:scale>
                      <am3d:sx n="1000000" d="1000000"/>
                      <am3d:sy n="1000000" d="1000000"/>
                      <am3d:sz n="1000000" d="1000000"/>
                    </am3d:scale>
                    <am3d:rot ax="4240240" ay="3626951" az="4082437"/>
                    <am3d:postTrans dx="0" dy="0" dz="0"/>
                  </am3d:trans>
                  <am3d:raster rName="Office3DRenderer" rVer="16.0.8326">
                    <am3d:blip r:embed="rId6"/>
                  </am3d:raster>
                  <am3d:objViewport viewportSz="350471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model 6" descr="Semi Truck">
                <a:extLst>
                  <a:ext uri="{FF2B5EF4-FFF2-40B4-BE49-F238E27FC236}">
                    <a16:creationId xmlns:a16="http://schemas.microsoft.com/office/drawing/2014/main" id="{16F85D61-8B9E-4BF6-BB67-763FC0C51851}"/>
                  </a:ext>
                </a:extLst>
              </p:cNvPr>
              <p:cNvPicPr>
                <a:picLocks noGrp="1" noRot="1" noChangeAspect="1" noMove="1" noResize="1" noEditPoints="1" noAdjustHandles="1" noChangeArrowheads="1" noChangeShapeType="1" noCrop="1"/>
              </p:cNvPicPr>
              <p:nvPr/>
            </p:nvPicPr>
            <p:blipFill>
              <a:blip r:embed="rId6"/>
              <a:stretch>
                <a:fillRect/>
              </a:stretch>
            </p:blipFill>
            <p:spPr>
              <a:xfrm>
                <a:off x="2765458" y="1897873"/>
                <a:ext cx="3289655" cy="1371410"/>
              </a:xfrm>
              <a:prstGeom prst="rect">
                <a:avLst/>
              </a:prstGeom>
            </p:spPr>
          </p:pic>
        </mc:Fallback>
      </mc:AlternateContent>
    </p:spTree>
    <p:extLst>
      <p:ext uri="{BB962C8B-B14F-4D97-AF65-F5344CB8AC3E}">
        <p14:creationId xmlns:p14="http://schemas.microsoft.com/office/powerpoint/2010/main" val="3576442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scene, vej, motorvej&#10;&#10;Automatisk genereret beskrivelse">
            <a:extLst>
              <a:ext uri="{FF2B5EF4-FFF2-40B4-BE49-F238E27FC236}">
                <a16:creationId xmlns:a16="http://schemas.microsoft.com/office/drawing/2014/main" id="{7B7F35A4-5A80-43B8-B189-8C10C0932CD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0"/>
            <a:ext cx="9144000" cy="5143500"/>
          </a:xfrm>
          <a:prstGeom prst="rect">
            <a:avLst/>
          </a:prstGeom>
        </p:spPr>
      </p:pic>
      <p:sp>
        <p:nvSpPr>
          <p:cNvPr id="7" name="Rektangel 7">
            <a:extLst>
              <a:ext uri="{FF2B5EF4-FFF2-40B4-BE49-F238E27FC236}">
                <a16:creationId xmlns:a16="http://schemas.microsoft.com/office/drawing/2014/main" id="{37B6E6AF-10D7-4FDF-B8A5-3FAB036E7C74}"/>
              </a:ext>
            </a:extLst>
          </p:cNvPr>
          <p:cNvSpPr/>
          <p:nvPr/>
        </p:nvSpPr>
        <p:spPr>
          <a:xfrm>
            <a:off x="14286" y="3121122"/>
            <a:ext cx="9144002" cy="1410948"/>
          </a:xfrm>
          <a:prstGeom prst="rect">
            <a:avLst/>
          </a:prstGeom>
          <a:solidFill>
            <a:srgbClr val="004B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16" tIns="34258" rIns="68516" bIns="342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kstfelt 10">
            <a:extLst>
              <a:ext uri="{FF2B5EF4-FFF2-40B4-BE49-F238E27FC236}">
                <a16:creationId xmlns:a16="http://schemas.microsoft.com/office/drawing/2014/main" id="{14D51DEC-AFFC-451B-9E8E-E9F0BA8D7D8C}"/>
              </a:ext>
            </a:extLst>
          </p:cNvPr>
          <p:cNvSpPr txBox="1"/>
          <p:nvPr/>
        </p:nvSpPr>
        <p:spPr>
          <a:xfrm>
            <a:off x="435522" y="3579862"/>
            <a:ext cx="8672982" cy="493468"/>
          </a:xfrm>
          <a:prstGeom prst="rect">
            <a:avLst/>
          </a:prstGeom>
          <a:noFill/>
        </p:spPr>
        <p:txBody>
          <a:bodyPr wrap="square" lIns="0" tIns="0" rIns="0" bIns="0" rtlCol="0">
            <a:spAutoFit/>
          </a:bodyPr>
          <a:lstStyle/>
          <a:p>
            <a:pPr marL="0" marR="0" lvl="0" indent="0" algn="ctr" defTabSz="914400" rtl="0" eaLnBrk="1" fontAlgn="auto" latinLnBrk="0" hangingPunct="1">
              <a:lnSpc>
                <a:spcPts val="3300"/>
              </a:lnSpc>
              <a:spcBef>
                <a:spcPts val="0"/>
              </a:spcBef>
              <a:spcAft>
                <a:spcPts val="0"/>
              </a:spcAft>
              <a:buClrTx/>
              <a:buSzTx/>
              <a:buFontTx/>
              <a:buNone/>
              <a:tabLst/>
              <a:defRPr/>
            </a:pPr>
            <a:r>
              <a:rPr kumimoji="0" lang="en-US" sz="5200" b="1" i="0" u="none" strike="noStrike" kern="1200" cap="none" spc="0" normalizeH="0" baseline="0" noProof="0" dirty="0" err="1">
                <a:ln>
                  <a:noFill/>
                </a:ln>
                <a:solidFill>
                  <a:prstClr val="white"/>
                </a:solidFill>
                <a:effectLst/>
                <a:uLnTx/>
                <a:uFillTx/>
                <a:latin typeface="Calibri" panose="020F0502020204030204"/>
                <a:ea typeface="Calibri" charset="0"/>
                <a:cs typeface="Calibri" charset="0"/>
              </a:rPr>
              <a:t>Spørgsmål</a:t>
            </a:r>
            <a:r>
              <a:rPr kumimoji="0" lang="en-US" sz="5200" b="1"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a:t>
            </a:r>
            <a:endParaRPr kumimoji="0" lang="en-US" sz="52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endParaRPr>
          </a:p>
        </p:txBody>
      </p:sp>
      <p:pic>
        <p:nvPicPr>
          <p:cNvPr id="6" name="Billede 5">
            <a:extLst>
              <a:ext uri="{FF2B5EF4-FFF2-40B4-BE49-F238E27FC236}">
                <a16:creationId xmlns:a16="http://schemas.microsoft.com/office/drawing/2014/main" id="{A8D90D31-0EC7-4973-AABF-CCC67360660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45429" r="-53153"/>
          <a:stretch/>
        </p:blipFill>
        <p:spPr>
          <a:xfrm>
            <a:off x="8263887" y="0"/>
            <a:ext cx="880112" cy="835725"/>
          </a:xfrm>
          <a:prstGeom prst="rect">
            <a:avLst/>
          </a:prstGeom>
        </p:spPr>
      </p:pic>
    </p:spTree>
    <p:extLst>
      <p:ext uri="{BB962C8B-B14F-4D97-AF65-F5344CB8AC3E}">
        <p14:creationId xmlns:p14="http://schemas.microsoft.com/office/powerpoint/2010/main" val="22336699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p:cNvSpPr>
            <a:spLocks noGrp="1"/>
          </p:cNvSpPr>
          <p:nvPr>
            <p:ph type="body" sz="quarter" idx="10"/>
          </p:nvPr>
        </p:nvSpPr>
        <p:spPr>
          <a:xfrm>
            <a:off x="504002" y="1708231"/>
            <a:ext cx="4067999" cy="3189277"/>
          </a:xfrm>
        </p:spPr>
        <p:txBody>
          <a:bodyPr>
            <a:normAutofit/>
          </a:bodyPr>
          <a:lstStyle/>
          <a:p>
            <a:endParaRPr lang="da-DK" sz="1500" dirty="0">
              <a:solidFill>
                <a:schemeClr val="tx1"/>
              </a:solidFill>
              <a:latin typeface="+mj-lt"/>
            </a:endParaRPr>
          </a:p>
          <a:p>
            <a:endParaRPr lang="da-DK" sz="1500" dirty="0">
              <a:solidFill>
                <a:schemeClr val="tx1"/>
              </a:solidFill>
              <a:latin typeface="+mj-lt"/>
            </a:endParaRPr>
          </a:p>
          <a:p>
            <a:pPr marL="742913" lvl="1" indent="-285736">
              <a:buFont typeface="Arial" panose="020B0604020202020204" pitchFamily="34" charset="0"/>
              <a:buChar char="•"/>
            </a:pPr>
            <a:endParaRPr lang="da-DK" dirty="0">
              <a:solidFill>
                <a:schemeClr val="tx1"/>
              </a:solidFill>
              <a:latin typeface="+mj-lt"/>
            </a:endParaRPr>
          </a:p>
        </p:txBody>
      </p:sp>
      <p:sp>
        <p:nvSpPr>
          <p:cNvPr id="8" name="Titel 7">
            <a:extLst>
              <a:ext uri="{FF2B5EF4-FFF2-40B4-BE49-F238E27FC236}">
                <a16:creationId xmlns:a16="http://schemas.microsoft.com/office/drawing/2014/main" id="{A98911F4-AE7B-484B-8FAB-E39C3AD046AE}"/>
              </a:ext>
            </a:extLst>
          </p:cNvPr>
          <p:cNvSpPr>
            <a:spLocks noGrp="1"/>
          </p:cNvSpPr>
          <p:nvPr>
            <p:ph type="title"/>
          </p:nvPr>
        </p:nvSpPr>
        <p:spPr/>
        <p:txBody>
          <a:bodyPr>
            <a:noAutofit/>
          </a:bodyPr>
          <a:lstStyle/>
          <a:p>
            <a:r>
              <a:rPr lang="da-DK" sz="3150" dirty="0"/>
              <a:t>ITD’S ARBEJDE MED VEJPAKKEN</a:t>
            </a:r>
          </a:p>
        </p:txBody>
      </p:sp>
      <p:sp>
        <p:nvSpPr>
          <p:cNvPr id="5" name="Pladsholder til tekst 2">
            <a:extLst>
              <a:ext uri="{FF2B5EF4-FFF2-40B4-BE49-F238E27FC236}">
                <a16:creationId xmlns:a16="http://schemas.microsoft.com/office/drawing/2014/main" id="{9BE10D3D-2506-4773-9BDF-64084B2602A3}"/>
              </a:ext>
            </a:extLst>
          </p:cNvPr>
          <p:cNvSpPr txBox="1">
            <a:spLocks/>
          </p:cNvSpPr>
          <p:nvPr/>
        </p:nvSpPr>
        <p:spPr>
          <a:xfrm>
            <a:off x="618302" y="1822531"/>
            <a:ext cx="4067999" cy="318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133" b="0" i="0" kern="1200">
                <a:solidFill>
                  <a:srgbClr val="00626F"/>
                </a:solidFill>
                <a:latin typeface="Calibri" charset="0"/>
                <a:ea typeface="Calibri" charset="0"/>
                <a:cs typeface="Calibri" charset="0"/>
              </a:defRPr>
            </a:lvl1pPr>
            <a:lvl2pPr marL="609585"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121917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828754"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2438339"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1350" dirty="0">
                <a:solidFill>
                  <a:schemeClr val="tx1"/>
                </a:solidFill>
                <a:latin typeface="Calibri" panose="020F0502020204030204" pitchFamily="34" charset="0"/>
                <a:cs typeface="Calibri" panose="020F0502020204030204" pitchFamily="34" charset="0"/>
              </a:rPr>
              <a:t>ITD kommer til at arbejde intensivt med informationsindsatsen om Vejpakken i de kommende måneder.</a:t>
            </a:r>
          </a:p>
          <a:p>
            <a:pPr lvl="0"/>
            <a:endParaRPr lang="da-DK" sz="1350" dirty="0">
              <a:solidFill>
                <a:schemeClr val="tx1"/>
              </a:solidFill>
              <a:latin typeface="Calibri" panose="020F0502020204030204" pitchFamily="34" charset="0"/>
              <a:cs typeface="Calibri" panose="020F0502020204030204" pitchFamily="34" charset="0"/>
            </a:endParaRPr>
          </a:p>
          <a:p>
            <a:pPr lvl="0"/>
            <a:r>
              <a:rPr lang="da-DK" sz="1350" dirty="0">
                <a:solidFill>
                  <a:schemeClr val="tx1"/>
                </a:solidFill>
                <a:latin typeface="Calibri" panose="020F0502020204030204" pitchFamily="34" charset="0"/>
                <a:cs typeface="Calibri" panose="020F0502020204030204" pitchFamily="34" charset="0"/>
              </a:rPr>
              <a:t>Det gælder både i forhold til myndighederne herhjemme og i forhold til Europa-Kommissionen.</a:t>
            </a:r>
          </a:p>
          <a:p>
            <a:pPr lvl="0"/>
            <a:endParaRPr lang="da-DK" sz="1350" dirty="0">
              <a:solidFill>
                <a:schemeClr val="tx1"/>
              </a:solidFill>
              <a:latin typeface="Calibri" panose="020F0502020204030204" pitchFamily="34" charset="0"/>
              <a:cs typeface="Calibri" panose="020F0502020204030204" pitchFamily="34" charset="0"/>
            </a:endParaRPr>
          </a:p>
          <a:p>
            <a:pPr lvl="0"/>
            <a:r>
              <a:rPr lang="da-DK" sz="1350" dirty="0">
                <a:solidFill>
                  <a:schemeClr val="tx1"/>
                </a:solidFill>
                <a:latin typeface="Calibri" panose="020F0502020204030204" pitchFamily="34" charset="0"/>
                <a:cs typeface="Calibri" panose="020F0502020204030204" pitchFamily="34" charset="0"/>
              </a:rPr>
              <a:t>Så snart vi har information, vil vi dele den med jer.</a:t>
            </a:r>
          </a:p>
          <a:p>
            <a:pPr lvl="0"/>
            <a:endParaRPr lang="da-DK" sz="1350" dirty="0">
              <a:solidFill>
                <a:schemeClr val="tx1"/>
              </a:solidFill>
              <a:latin typeface="Calibri" panose="020F0502020204030204" pitchFamily="34" charset="0"/>
              <a:cs typeface="Calibri" panose="020F0502020204030204" pitchFamily="34" charset="0"/>
            </a:endParaRPr>
          </a:p>
          <a:p>
            <a:pPr lvl="0"/>
            <a:r>
              <a:rPr lang="da-DK" sz="1350" dirty="0">
                <a:solidFill>
                  <a:schemeClr val="tx1"/>
                </a:solidFill>
                <a:latin typeface="Calibri" panose="020F0502020204030204" pitchFamily="34" charset="0"/>
                <a:cs typeface="Calibri" panose="020F0502020204030204" pitchFamily="34" charset="0"/>
              </a:rPr>
              <a:t>I er også velkommen til at kontakte os på vores nye mail </a:t>
            </a:r>
            <a:r>
              <a:rPr lang="da-DK" sz="1350" dirty="0">
                <a:solidFill>
                  <a:schemeClr val="tx1"/>
                </a:solidFill>
                <a:latin typeface="Calibri" panose="020F0502020204030204" pitchFamily="34" charset="0"/>
                <a:cs typeface="Calibri" panose="020F0502020204030204" pitchFamily="34" charset="0"/>
                <a:hlinkClick r:id="rId3"/>
              </a:rPr>
              <a:t>vejpakke@itd.dk</a:t>
            </a:r>
            <a:r>
              <a:rPr lang="da-DK" sz="1350" dirty="0">
                <a:solidFill>
                  <a:schemeClr val="tx1"/>
                </a:solidFill>
                <a:latin typeface="Calibri" panose="020F0502020204030204" pitchFamily="34" charset="0"/>
                <a:cs typeface="Calibri" panose="020F0502020204030204" pitchFamily="34" charset="0"/>
              </a:rPr>
              <a:t> </a:t>
            </a:r>
          </a:p>
          <a:p>
            <a:pPr lvl="0"/>
            <a:endParaRPr lang="da-DK" sz="1350" dirty="0">
              <a:solidFill>
                <a:schemeClr val="tx1"/>
              </a:solidFill>
              <a:latin typeface="Calibri" panose="020F0502020204030204" pitchFamily="34" charset="0"/>
              <a:cs typeface="Calibri" panose="020F0502020204030204" pitchFamily="34" charset="0"/>
            </a:endParaRPr>
          </a:p>
          <a:p>
            <a:pPr defTabSz="685783">
              <a:defRPr/>
            </a:pPr>
            <a:endParaRPr lang="da-DK" sz="1200" dirty="0">
              <a:solidFill>
                <a:schemeClr val="tx1"/>
              </a:solidFill>
              <a:latin typeface="Calibri" panose="020F0502020204030204" pitchFamily="34" charset="0"/>
              <a:cs typeface="Calibri" panose="020F0502020204030204" pitchFamily="34" charset="0"/>
            </a:endParaRPr>
          </a:p>
          <a:p>
            <a:pPr defTabSz="685783">
              <a:defRPr/>
            </a:pPr>
            <a:endParaRPr lang="da-DK" sz="1500" dirty="0">
              <a:solidFill>
                <a:schemeClr val="tx1"/>
              </a:solidFill>
              <a:latin typeface="Calibri" panose="020F0502020204030204" pitchFamily="34" charset="0"/>
              <a:cs typeface="Calibri" panose="020F0502020204030204" pitchFamily="34" charset="0"/>
            </a:endParaRPr>
          </a:p>
          <a:p>
            <a:pPr marL="742913" lvl="1" indent="-285736" defTabSz="685783">
              <a:buFont typeface="Arial" panose="020B0604020202020204" pitchFamily="34" charset="0"/>
              <a:buChar char="•"/>
              <a:defRPr/>
            </a:pPr>
            <a:endParaRPr lang="da-DK" sz="1800" dirty="0">
              <a:solidFill>
                <a:prstClr val="black"/>
              </a:solidFill>
              <a:latin typeface="Calibri Light" panose="020F0302020204030204"/>
            </a:endParaRPr>
          </a:p>
        </p:txBody>
      </p:sp>
      <p:pic>
        <p:nvPicPr>
          <p:cNvPr id="1026" name="Picture 2" descr="Færdselsstyrelsen">
            <a:extLst>
              <a:ext uri="{FF2B5EF4-FFF2-40B4-BE49-F238E27FC236}">
                <a16:creationId xmlns:a16="http://schemas.microsoft.com/office/drawing/2014/main" id="{9C2BA5E3-793A-4AB3-8B0C-477A608D14E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03930" y="1770854"/>
            <a:ext cx="2900918" cy="10050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HC &amp;amp; NJCM Contribute to European Commission for Rule of Law Report">
            <a:extLst>
              <a:ext uri="{FF2B5EF4-FFF2-40B4-BE49-F238E27FC236}">
                <a16:creationId xmlns:a16="http://schemas.microsoft.com/office/drawing/2014/main" id="{66F24BB0-E3F4-48AC-88C7-0028892E869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931569" y="2901158"/>
            <a:ext cx="2708430" cy="1800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127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80DF769F-2DBD-40AB-A929-8090DC2EF8A8}"/>
              </a:ext>
            </a:extLst>
          </p:cNvPr>
          <p:cNvSpPr txBox="1"/>
          <p:nvPr/>
        </p:nvSpPr>
        <p:spPr>
          <a:xfrm>
            <a:off x="1453016" y="2187818"/>
            <a:ext cx="290296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Lyren 1 </a:t>
            </a:r>
            <a:r>
              <a:rPr kumimoji="0" lang="da-DK" sz="1400" b="0" i="0" u="none" strike="noStrike" kern="1200" cap="none" spc="0" normalizeH="0" baseline="0" noProof="0" dirty="0">
                <a:ln>
                  <a:noFill/>
                </a:ln>
                <a:solidFill>
                  <a:srgbClr val="95C11E"/>
                </a:solidFill>
                <a:effectLst/>
                <a:uLnTx/>
                <a:uFillTx/>
                <a:latin typeface="Calibri" panose="020F0502020204030204"/>
                <a:ea typeface="Calibri" charset="0"/>
                <a:cs typeface="Calibri" charset="0"/>
              </a:rPr>
              <a:t>|</a:t>
            </a:r>
            <a:r>
              <a:rPr kumimoji="0" lang="da-DK" sz="1400" b="0" i="0" u="none" strike="noStrike" kern="1200" cap="none" spc="0" normalizeH="0" baseline="0" noProof="0" dirty="0">
                <a:ln>
                  <a:noFill/>
                </a:ln>
                <a:solidFill>
                  <a:srgbClr val="000000"/>
                </a:solidFill>
                <a:effectLst/>
                <a:uLnTx/>
                <a:uFillTx/>
                <a:latin typeface="Calibri" panose="020F0502020204030204"/>
                <a:ea typeface="Calibri" charset="0"/>
                <a:cs typeface="Calibri" charset="0"/>
              </a:rPr>
              <a:t> </a:t>
            </a:r>
            <a:r>
              <a:rPr kumimoji="0" lang="da-DK" sz="14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DK-6330 Padborg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T: +45 7467 1233 </a:t>
            </a:r>
            <a:r>
              <a:rPr kumimoji="0" lang="da-DK" sz="1400" b="0" i="0" u="none" strike="noStrike" kern="1200" cap="none" spc="0" normalizeH="0" baseline="0" noProof="0" dirty="0">
                <a:ln>
                  <a:noFill/>
                </a:ln>
                <a:solidFill>
                  <a:srgbClr val="95C11E"/>
                </a:solidFill>
                <a:effectLst/>
                <a:uLnTx/>
                <a:uFillTx/>
                <a:latin typeface="Calibri" panose="020F0502020204030204"/>
                <a:ea typeface="Calibri" charset="0"/>
                <a:cs typeface="Calibri" charset="0"/>
              </a:rPr>
              <a:t>|</a:t>
            </a:r>
            <a:r>
              <a:rPr kumimoji="0" lang="da-DK" sz="1400" b="0" i="0" u="none" strike="noStrike" kern="1200" cap="none" spc="0" normalizeH="0" baseline="0" noProof="0" dirty="0">
                <a:ln>
                  <a:noFill/>
                </a:ln>
                <a:solidFill>
                  <a:srgbClr val="000000"/>
                </a:solidFill>
                <a:effectLst/>
                <a:uLnTx/>
                <a:uFillTx/>
                <a:latin typeface="Calibri" panose="020F0502020204030204"/>
                <a:ea typeface="Calibri" charset="0"/>
                <a:cs typeface="Calibri" charset="0"/>
              </a:rPr>
              <a:t> </a:t>
            </a:r>
            <a:r>
              <a:rPr kumimoji="0" lang="da-DK" sz="1400" b="0" i="0" u="none" strike="noStrike" kern="1200" cap="none" spc="0" normalizeH="0" baseline="0" noProof="0" dirty="0">
                <a:ln>
                  <a:noFill/>
                </a:ln>
                <a:solidFill>
                  <a:prstClr val="white"/>
                </a:solidFill>
                <a:effectLst/>
                <a:uLnTx/>
                <a:uFillTx/>
                <a:latin typeface="Calibri" panose="020F0502020204030204"/>
                <a:ea typeface="Calibri" charset="0"/>
                <a:cs typeface="Calibri" charset="0"/>
              </a:rPr>
              <a:t>itd.dk</a:t>
            </a:r>
          </a:p>
        </p:txBody>
      </p:sp>
      <p:grpSp>
        <p:nvGrpSpPr>
          <p:cNvPr id="3" name="Gruppe 2">
            <a:extLst>
              <a:ext uri="{FF2B5EF4-FFF2-40B4-BE49-F238E27FC236}">
                <a16:creationId xmlns:a16="http://schemas.microsoft.com/office/drawing/2014/main" id="{1A690497-5A14-4F5D-9D7C-B24AFE721260}"/>
              </a:ext>
            </a:extLst>
          </p:cNvPr>
          <p:cNvGrpSpPr/>
          <p:nvPr/>
        </p:nvGrpSpPr>
        <p:grpSpPr>
          <a:xfrm>
            <a:off x="2637697" y="3002869"/>
            <a:ext cx="550866" cy="247160"/>
            <a:chOff x="2612110" y="3002869"/>
            <a:chExt cx="550866" cy="247160"/>
          </a:xfrm>
        </p:grpSpPr>
        <p:pic>
          <p:nvPicPr>
            <p:cNvPr id="4" name="Billede 3" descr="Et billede, der indeholder tegning&#10;&#10;Automatisk genereret beskrivelse">
              <a:hlinkClick r:id="rId2"/>
              <a:extLst>
                <a:ext uri="{FF2B5EF4-FFF2-40B4-BE49-F238E27FC236}">
                  <a16:creationId xmlns:a16="http://schemas.microsoft.com/office/drawing/2014/main" id="{9E0639FB-1521-4D78-A27C-8C8D15A74D6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612110" y="3002869"/>
              <a:ext cx="247160" cy="247160"/>
            </a:xfrm>
            <a:prstGeom prst="rect">
              <a:avLst/>
            </a:prstGeom>
          </p:spPr>
        </p:pic>
        <p:pic>
          <p:nvPicPr>
            <p:cNvPr id="5" name="Billede 4" descr="Et billede, der indeholder tegning&#10;&#10;Automatisk genereret beskrivelse">
              <a:hlinkClick r:id="rId4"/>
              <a:extLst>
                <a:ext uri="{FF2B5EF4-FFF2-40B4-BE49-F238E27FC236}">
                  <a16:creationId xmlns:a16="http://schemas.microsoft.com/office/drawing/2014/main" id="{F53F1C5B-4EAB-4880-A727-5C450F96E853}"/>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915816" y="3002869"/>
              <a:ext cx="247160" cy="247160"/>
            </a:xfrm>
            <a:prstGeom prst="rect">
              <a:avLst/>
            </a:prstGeom>
          </p:spPr>
        </p:pic>
      </p:grpSp>
    </p:spTree>
    <p:extLst>
      <p:ext uri="{BB962C8B-B14F-4D97-AF65-F5344CB8AC3E}">
        <p14:creationId xmlns:p14="http://schemas.microsoft.com/office/powerpoint/2010/main" val="2340212927"/>
      </p:ext>
    </p:extLst>
  </p:cSld>
  <p:clrMapOvr>
    <a:masterClrMapping/>
  </p:clrMapOvr>
</p:sld>
</file>

<file path=ppt/theme/theme1.xml><?xml version="1.0" encoding="utf-8"?>
<a:theme xmlns:a="http://schemas.openxmlformats.org/drawingml/2006/main" name="1_Office Theme">
  <a:themeElements>
    <a:clrScheme name="ITD_2021">
      <a:dk1>
        <a:sysClr val="windowText" lastClr="000000"/>
      </a:dk1>
      <a:lt1>
        <a:sysClr val="window" lastClr="FFFFFF"/>
      </a:lt1>
      <a:dk2>
        <a:srgbClr val="689325"/>
      </a:dk2>
      <a:lt2>
        <a:srgbClr val="FFFFFF"/>
      </a:lt2>
      <a:accent1>
        <a:srgbClr val="F4BC08"/>
      </a:accent1>
      <a:accent2>
        <a:srgbClr val="95C11E"/>
      </a:accent2>
      <a:accent3>
        <a:srgbClr val="4D96C5"/>
      </a:accent3>
      <a:accent4>
        <a:srgbClr val="004B16"/>
      </a:accent4>
      <a:accent5>
        <a:srgbClr val="363640"/>
      </a:accent5>
      <a:accent6>
        <a:srgbClr val="689325"/>
      </a:accent6>
      <a:hlink>
        <a:srgbClr val="95C11E"/>
      </a:hlink>
      <a:folHlink>
        <a:srgbClr val="DDF1A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CMTemplateName xmlns="http://schemas.microsoft.com/sharepoint/v3" xsi:nil="true"/>
    <CCMTemplateVersion xmlns="http://schemas.microsoft.com/sharepoint/v3" xsi:nil="true"/>
    <CaseID xmlns="http://schemas.microsoft.com/sharepoint/v3">AFD-2013-00002</CaseID>
    <DocID xmlns="http://schemas.microsoft.com/sharepoint/v3">73737</DocID>
    <CCMSystemID xmlns="http://schemas.microsoft.com/sharepoint/v3">c1c8a413-17b4-4fde-a9b0-d1ac41f2bb3a</CCMSystemID>
    <CCMAgendaItemId xmlns="8ecc6705-b113-4c3a-a2b4-9b3cb5fdf1a1" xsi:nil="true"/>
    <CCMMeetingCaseLink xmlns="8ecc6705-b113-4c3a-a2b4-9b3cb5fdf1a1">
      <Url xsi:nil="true"/>
      <Description xsi:nil="true"/>
    </CCMMeetingCaseLink>
    <CCMMeetingCaseInstanceId xmlns="8ecc6705-b113-4c3a-a2b4-9b3cb5fdf1a1" xsi:nil="true"/>
    <Reference_x0020_dokument xmlns="8ecc6705-b113-4c3a-a2b4-9b3cb5fdf1a1">false</Reference_x0020_dokument>
    <CCMAgendaDocumentStatus xmlns="8ecc6705-b113-4c3a-a2b4-9b3cb5fdf1a1" xsi:nil="true"/>
    <Classification xmlns="8ecc6705-b113-4c3a-a2b4-9b3cb5fdf1a1" xsi:nil="true"/>
    <CCMAgendaStatus xmlns="8ecc6705-b113-4c3a-a2b4-9b3cb5fdf1a1" xsi:nil="true"/>
    <CCMMeetingCaseId xmlns="8ecc6705-b113-4c3a-a2b4-9b3cb5fdf1a1" xsi:nil="true"/>
    <LocalAttachment xmlns="http://schemas.microsoft.com/sharepoint/v3">false</LocalAttachment>
    <CaseRecordNumber xmlns="http://schemas.microsoft.com/sharepoint/v3">0</CaseRecordNumber>
    <RegistrationDate xmlns="http://schemas.microsoft.com/sharepoint/v3" xsi:nil="true"/>
    <Related xmlns="http://schemas.microsoft.com/sharepoint/v3">false</Related>
    <Finalized xmlns="http://schemas.microsoft.com/sharepoint/v3">false</Finalized>
    <CCMTemplateID xmlns="http://schemas.microsoft.com/sharepoint/v3">0</CCMTemplateID>
    <CCMConversation xmlns="http://schemas.microsoft.com/sharepoint/v3">16:9 Powerpoints019DB1DED53E39613264643236376561336430393665</CCMConversation>
  </documentManagement>
</p:properties>
</file>

<file path=customXml/item2.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9288CB65C88EB3499CD235632C37F8B0" ma:contentTypeVersion="8" ma:contentTypeDescription="GetOrganized dokument" ma:contentTypeScope="" ma:versionID="12fed1693bf3c4ac617ea5f44b917d91">
  <xsd:schema xmlns:xsd="http://www.w3.org/2001/XMLSchema" xmlns:xs="http://www.w3.org/2001/XMLSchema" xmlns:p="http://schemas.microsoft.com/office/2006/metadata/properties" xmlns:ns1="http://schemas.microsoft.com/sharepoint/v3" xmlns:ns2="8ecc6705-b113-4c3a-a2b4-9b3cb5fdf1a1" targetNamespace="http://schemas.microsoft.com/office/2006/metadata/properties" ma:root="true" ma:fieldsID="2cc0d624aeecc6d654df41779177fffd" ns1:_="" ns2:_="">
    <xsd:import namespace="http://schemas.microsoft.com/sharepoint/v3"/>
    <xsd:import namespace="8ecc6705-b113-4c3a-a2b4-9b3cb5fdf1a1"/>
    <xsd:element name="properties">
      <xsd:complexType>
        <xsd:sequence>
          <xsd:element name="documentManagement">
            <xsd:complexType>
              <xsd:all>
                <xsd:element ref="ns1:CaseID" minOccurs="0"/>
                <xsd:element ref="ns1:DocID" minOccurs="0"/>
                <xsd:element ref="ns1:Finalized" minOccurs="0"/>
                <xsd:element ref="ns1:Related" minOccurs="0"/>
                <xsd:element ref="ns1:LocalAttachment" minOccurs="0"/>
                <xsd:element ref="ns1:RegistrationDate" minOccurs="0"/>
                <xsd:element ref="ns1:CaseRecordNumber" minOccurs="0"/>
                <xsd:element ref="ns1:CCMTemplateName" minOccurs="0"/>
                <xsd:element ref="ns1:CCMTemplateVersion" minOccurs="0"/>
                <xsd:element ref="ns1:CCMTemplateID" minOccurs="0"/>
                <xsd:element ref="ns1:CCMSystemID" minOccurs="0"/>
                <xsd:element ref="ns1:WasEncrypted" minOccurs="0"/>
                <xsd:element ref="ns1:WasSigned" minOccurs="0"/>
                <xsd:element ref="ns1:MailHasAttachments" minOccurs="0"/>
                <xsd:element ref="ns2:Classification" minOccurs="0"/>
                <xsd:element ref="ns2:Reference_x0020_dokument" minOccurs="0"/>
                <xsd:element ref="ns2:CCMAgendaDocumentStatus" minOccurs="0"/>
                <xsd:element ref="ns2:CCMAgendaStatus" minOccurs="0"/>
                <xsd:element ref="ns2:CCMMeetingCaseId" minOccurs="0"/>
                <xsd:element ref="ns2:CCMMeetingCaseInstanceId" minOccurs="0"/>
                <xsd:element ref="ns2:CCMAgendaItemId" minOccurs="0"/>
                <xsd:element ref="ns2:CCMMeetingCaseLink" minOccurs="0"/>
                <xsd:element ref="ns2:AgendaStatusIcon" minOccurs="0"/>
                <xsd:element ref="ns1:CCMConversation" minOccurs="0"/>
                <xsd:element ref="ns1:CCMOriginalDoc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seID" ma:index="8" nillable="true" ma:displayName="Sags ID" ma:default="Tildeler" ma:internalName="CaseID" ma:readOnly="true">
      <xsd:simpleType>
        <xsd:restriction base="dms:Text"/>
      </xsd:simpleType>
    </xsd:element>
    <xsd:element name="DocID" ma:index="9" nillable="true" ma:displayName="Dok ID" ma:default="Tildeler" ma:internalName="DocID" ma:readOnly="true">
      <xsd:simpleType>
        <xsd:restriction base="dms:Text"/>
      </xsd:simpleType>
    </xsd:element>
    <xsd:element name="Finalized" ma:index="10" nillable="true" ma:displayName="Endeligt" ma:default="False" ma:internalName="Finalized" ma:readOnly="true">
      <xsd:simpleType>
        <xsd:restriction base="dms:Boolean"/>
      </xsd:simpleType>
    </xsd:element>
    <xsd:element name="Related" ma:index="11" nillable="true" ma:displayName="Vedhæftet dokument" ma:default="False" ma:internalName="Related" ma:readOnly="true">
      <xsd:simpleType>
        <xsd:restriction base="dms:Boolean"/>
      </xsd:simpleType>
    </xsd:element>
    <xsd:element name="LocalAttachment" ma:index="12" nillable="true" ma:displayName="Lokalt bilag" ma:default="False" ma:internalName="LocalAttachment" ma:readOnly="true">
      <xsd:simpleType>
        <xsd:restriction base="dms:Boolean"/>
      </xsd:simpleType>
    </xsd:element>
    <xsd:element name="RegistrationDate" ma:index="13" nillable="true" ma:displayName="Registrerings dato" ma:format="DateTime" ma:internalName="RegistrationDate" ma:readOnly="true">
      <xsd:simpleType>
        <xsd:restriction base="dms:DateTime"/>
      </xsd:simpleType>
    </xsd:element>
    <xsd:element name="CaseRecordNumber" ma:index="14" nillable="true" ma:displayName="Akt ID" ma:decimals="0" ma:default="0" ma:internalName="CaseRecordNumber" ma:readOnly="true">
      <xsd:simpleType>
        <xsd:restriction base="dms:Number"/>
      </xsd:simpleType>
    </xsd:element>
    <xsd:element name="CCMTemplateName" ma:index="15" nillable="true" ma:displayName="Skabelon navn" ma:internalName="CCMTemplateName" ma:readOnly="true">
      <xsd:simpleType>
        <xsd:restriction base="dms:Text"/>
      </xsd:simpleType>
    </xsd:element>
    <xsd:element name="CCMTemplateVersion" ma:index="16" nillable="true" ma:displayName="Skabelon version" ma:internalName="CCMTemplateVersion" ma:readOnly="true">
      <xsd:simpleType>
        <xsd:restriction base="dms:Text"/>
      </xsd:simpleType>
    </xsd:element>
    <xsd:element name="CCMTemplateID" ma:index="17" nillable="true" ma:displayName="CCMTemplateID" ma:decimals="0" ma:default="0" ma:hidden="true" ma:internalName="CCMTemplateID" ma:readOnly="true">
      <xsd:simpleType>
        <xsd:restriction base="dms:Number"/>
      </xsd:simpleType>
    </xsd:element>
    <xsd:element name="CCMSystemID" ma:index="18" nillable="true" ma:displayName="CCMSystemID" ma:hidden="true" ma:internalName="CCMSystemID" ma:readOnly="true">
      <xsd:simpleType>
        <xsd:restriction base="dms:Text"/>
      </xsd:simpleType>
    </xsd:element>
    <xsd:element name="WasEncrypted" ma:index="19" nillable="true" ma:displayName="Krypteret" ma:default="False" ma:internalName="WasEncrypted" ma:readOnly="true">
      <xsd:simpleType>
        <xsd:restriction base="dms:Boolean"/>
      </xsd:simpleType>
    </xsd:element>
    <xsd:element name="WasSigned" ma:index="20" nillable="true" ma:displayName="Signeret" ma:default="False" ma:internalName="WasSigned" ma:readOnly="true">
      <xsd:simpleType>
        <xsd:restriction base="dms:Boolean"/>
      </xsd:simpleType>
    </xsd:element>
    <xsd:element name="MailHasAttachments" ma:index="21" nillable="true" ma:displayName="E-mail har vedhæftede filer" ma:default="False" ma:internalName="MailHasAttachments" ma:readOnly="true">
      <xsd:simpleType>
        <xsd:restriction base="dms:Boolean"/>
      </xsd:simpleType>
    </xsd:element>
    <xsd:element name="CCMConversation" ma:index="31" nillable="true" ma:displayName="Samtale" ma:internalName="CCMConversation" ma:readOnly="true">
      <xsd:simpleType>
        <xsd:restriction base="dms:Text"/>
      </xsd:simpleType>
    </xsd:element>
    <xsd:element name="CCMOriginalDocID" ma:index="34" nillable="true" ma:displayName="Originalt Dok ID" ma:internalName="CCMOriginalDocID"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ecc6705-b113-4c3a-a2b4-9b3cb5fdf1a1" elementFormDefault="qualified">
    <xsd:import namespace="http://schemas.microsoft.com/office/2006/documentManagement/types"/>
    <xsd:import namespace="http://schemas.microsoft.com/office/infopath/2007/PartnerControls"/>
    <xsd:element name="Classification" ma:index="22" nillable="true" ma:displayName="Klassifikation" ma:internalName="Classification">
      <xsd:simpleType>
        <xsd:restriction base="dms:Choice">
          <xsd:enumeration value="Offentlig"/>
          <xsd:enumeration value="Intern"/>
          <xsd:enumeration value="Fortrolig"/>
        </xsd:restriction>
      </xsd:simpleType>
    </xsd:element>
    <xsd:element name="Reference_x0020_dokument" ma:index="23" nillable="true" ma:displayName="Reference dokument" ma:default="0" ma:internalName="Reference_x0020_dokument">
      <xsd:simpleType>
        <xsd:restriction base="dms:Boolean"/>
      </xsd:simpleType>
    </xsd:element>
    <xsd:element name="CCMAgendaDocumentStatus" ma:index="24" nillable="true" ma:displayName="Status  for dagsordensdokument" ma:default="" ma:format="Dropdown" ma:internalName="CCMAgendaDocumentStatus">
      <xsd:simpleType>
        <xsd:restriction base="dms:Choice">
          <xsd:enumeration value="Udkast"/>
          <xsd:enumeration value="Under udarbejdelse"/>
          <xsd:enumeration value="Endelig"/>
        </xsd:restriction>
      </xsd:simpleType>
    </xsd:element>
    <xsd:element name="CCMAgendaStatus" ma:index="25"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Id" ma:index="26" nillable="true" ma:displayName="CCMMeetingCaseId" ma:hidden="true" ma:internalName="CCMMeetingCaseId">
      <xsd:simpleType>
        <xsd:restriction base="dms:Text">
          <xsd:maxLength value="255"/>
        </xsd:restriction>
      </xsd:simpleType>
    </xsd:element>
    <xsd:element name="CCMMeetingCaseInstanceId" ma:index="27" nillable="true" ma:displayName="CCMMeetingCaseInstanceId" ma:hidden="true" ma:internalName="CCMMeetingCaseInstanceId">
      <xsd:simpleType>
        <xsd:restriction base="dms:Text">
          <xsd:maxLength value="255"/>
        </xsd:restriction>
      </xsd:simpleType>
    </xsd:element>
    <xsd:element name="CCMAgendaItemId" ma:index="28" nillable="true" ma:displayName="CCMAgendaItemId" ma:decimals="0" ma:hidden="true" ma:internalName="CCMAgendaItemId">
      <xsd:simpleType>
        <xsd:restriction base="dms:Number"/>
      </xsd:simpleType>
    </xsd:element>
    <xsd:element name="CCMMeetingCaseLink" ma:index="29"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AgendaStatusIcon" ma:index="30" nillable="true" ma:displayName="Ikon for dagsordensstatus" ma:internalName="AgendaStatusIcon"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8F9295-EB52-4D24-BCFB-1899A307B3D1}">
  <ds:schemaRefs>
    <ds:schemaRef ds:uri="http://purl.org/dc/elements/1.1/"/>
    <ds:schemaRef ds:uri="http://schemas.microsoft.com/office/2006/metadata/properties"/>
    <ds:schemaRef ds:uri="http://schemas.microsoft.com/sharepoint/v3"/>
    <ds:schemaRef ds:uri="http://schemas.microsoft.com/office/2006/documentManagement/types"/>
    <ds:schemaRef ds:uri="8ecc6705-b113-4c3a-a2b4-9b3cb5fdf1a1"/>
    <ds:schemaRef ds:uri="http://purl.org/dc/dcmitype/"/>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FA95E0A8-F36C-4C26-9EC4-2E2251DCD4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ecc6705-b113-4c3a-a2b4-9b3cb5fdf1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660285-131B-473A-A423-9788D9A403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2028</TotalTime>
  <Words>9918</Words>
  <Application>Microsoft Office PowerPoint</Application>
  <PresentationFormat>Skærmshow (16:9)</PresentationFormat>
  <Paragraphs>1027</Paragraphs>
  <Slides>95</Slides>
  <Notes>56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95</vt:i4>
      </vt:variant>
    </vt:vector>
  </HeadingPairs>
  <TitlesOfParts>
    <vt:vector size="101" baseType="lpstr">
      <vt:lpstr>Arial</vt:lpstr>
      <vt:lpstr>Calibri</vt:lpstr>
      <vt:lpstr>Calibri Light</vt:lpstr>
      <vt:lpstr>Symbol</vt:lpstr>
      <vt:lpstr>Verdana</vt:lpstr>
      <vt:lpstr>1_Office Theme</vt:lpstr>
      <vt:lpstr>PowerPoint-præsentation</vt:lpstr>
      <vt:lpstr>PROGRAM </vt:lpstr>
      <vt:lpstr>PowerPoint-præsentation</vt:lpstr>
      <vt:lpstr>PowerPoint-præsentation</vt:lpstr>
      <vt:lpstr>STATUS FOR IMPLEMENTERING AF VEJPAKKEN</vt:lpstr>
      <vt:lpstr>LOVFORSLAG OM VEJPAKKEN</vt:lpstr>
      <vt:lpstr>UDSTATIONERING</vt:lpstr>
      <vt:lpstr>NYE REGLER FOR UDSTATIONERING I</vt:lpstr>
      <vt:lpstr>NYE REGLER FOR UDSTATIONERING II</vt:lpstr>
      <vt:lpstr>KONTROL AF UDSTATIONERING</vt:lpstr>
      <vt:lpstr>FØR UDSTATIONERINGEN</vt:lpstr>
      <vt:lpstr>UNDER UDSTATIONERINGEN (VEJSIDEKONTROL)</vt:lpstr>
      <vt:lpstr>EFTER UDSTATIONERINGEN</vt:lpstr>
      <vt:lpstr>HVORNÅR ER DER TALE OM UDSTATIONERING</vt:lpstr>
      <vt:lpstr>FORSKELLIGE TYPER AF TRANSPORT</vt:lpstr>
      <vt:lpstr>YDERLIGERE AKTIVITET I FORBINDELSE MED BILATERAL INTERNATIONAL TRANSPORT</vt:lpstr>
      <vt:lpstr>EKSEMPLER</vt:lpstr>
      <vt:lpstr>Eks 1: Bilaterale transporter</vt:lpstr>
      <vt:lpstr>Eks 2: Bilateral transport med tre aflæsninger</vt:lpstr>
      <vt:lpstr>Eks 3: Bilateral transport med tre pålæsninger</vt:lpstr>
      <vt:lpstr>Eks 4: Ikke-bilateral transport (tredjelandskørsel)</vt:lpstr>
      <vt:lpstr>Eks 5: Ikke-bilateral transport (tredjelandskørsel) med tomkørsel</vt:lpstr>
      <vt:lpstr>Eks 6: To bilaterale transporter med yderligere aktivitet</vt:lpstr>
      <vt:lpstr>Eks 7: Bilateral transport med to yderligere aktiviteter (0+2)</vt:lpstr>
      <vt:lpstr>Eks 8: Bilateral transport med to yderligere aktiviteter (0+2)</vt:lpstr>
      <vt:lpstr>Eks 9: Bilateral transport med yderligere aktiviteter undtaget og omfattet af udstationering</vt:lpstr>
      <vt:lpstr>Eks 10: To bilaterale transporter + cabotage</vt:lpstr>
      <vt:lpstr>Eks 11: Transit + bilateral transport + tredjelandskørsel + transit</vt:lpstr>
      <vt:lpstr>Eks 12: bilateral transport + tomkørsel </vt:lpstr>
      <vt:lpstr>Eks 13: To bilaterale transporter + tomkørsel </vt:lpstr>
      <vt:lpstr>Eks 14: To tomkørsler + tredjelandskørsel</vt:lpstr>
      <vt:lpstr>Eks 15: To bilaterale transporter + cabotage  + to tomkørsler </vt:lpstr>
      <vt:lpstr>NEXT STEPS</vt:lpstr>
      <vt:lpstr>PowerPoint-præsentation</vt:lpstr>
      <vt:lpstr>udstationering </vt:lpstr>
      <vt:lpstr>udstationering af førere</vt:lpstr>
      <vt:lpstr>udstationering</vt:lpstr>
      <vt:lpstr>IMI -system</vt:lpstr>
      <vt:lpstr>IMI - Informationssystem</vt:lpstr>
      <vt:lpstr>Vejledning om IMI</vt:lpstr>
      <vt:lpstr>Obligatoriske oplysninger</vt:lpstr>
      <vt:lpstr>PowerPoint-præsentation</vt:lpstr>
      <vt:lpstr>PowerPoint-præsentation</vt:lpstr>
      <vt:lpstr>PowerPoint-præsentation</vt:lpstr>
      <vt:lpstr>TEKST OG BULLETS</vt:lpstr>
      <vt:lpstr>PowerPoint-præsentation</vt:lpstr>
      <vt:lpstr>PowerPoint-præsentation</vt:lpstr>
      <vt:lpstr>PowerPoint-præsentation</vt:lpstr>
      <vt:lpstr>PowerPoint-præsentation</vt:lpstr>
      <vt:lpstr>PowerPoint-præsentation</vt:lpstr>
      <vt:lpstr>TEKST OG BULLETS</vt:lpstr>
      <vt:lpstr>PowerPoint-præsentation</vt:lpstr>
      <vt:lpstr>PowerPoint-præsentation</vt:lpstr>
      <vt:lpstr>TEKST OG BULLETS</vt:lpstr>
      <vt:lpstr>PowerPoint-præsentation</vt:lpstr>
      <vt:lpstr>PowerPoint-præsentation</vt:lpstr>
      <vt:lpstr>PowerPoint-præsentation</vt:lpstr>
      <vt:lpstr>PowerPoint-præsentation</vt:lpstr>
      <vt:lpstr>PowerPoint-præsentation</vt:lpstr>
      <vt:lpstr>TEKST OG BULLETS</vt:lpstr>
      <vt:lpstr>PowerPoint-præsentation</vt:lpstr>
      <vt:lpstr>PowerPoint-præsentation</vt:lpstr>
      <vt:lpstr>TEKST OG BULLETS</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Nationale særregler</vt:lpstr>
      <vt:lpstr>The MOVE POSTING ROAD IMI Support Team:</vt:lpstr>
      <vt:lpstr>PowerPoint-præsentation</vt:lpstr>
      <vt:lpstr>Godkørselsregler </vt:lpstr>
      <vt:lpstr>Godskørselsregler </vt:lpstr>
      <vt:lpstr>Forretningssted</vt:lpstr>
      <vt:lpstr>Forretningssted - kontakt</vt:lpstr>
      <vt:lpstr>Forretningssted – ”Return of the vehicle”</vt:lpstr>
      <vt:lpstr>Godskørselsregler </vt:lpstr>
      <vt:lpstr>Faglige kvalifikationer</vt:lpstr>
      <vt:lpstr>Godskørselsregler </vt:lpstr>
      <vt:lpstr>Økonomi</vt:lpstr>
      <vt:lpstr>Godskørselsregler </vt:lpstr>
      <vt:lpstr>Restancer til det offentlige</vt:lpstr>
      <vt:lpstr>Godskørselsregler </vt:lpstr>
      <vt:lpstr>Vandel og god skik</vt:lpstr>
      <vt:lpstr>Godskørselsregler </vt:lpstr>
      <vt:lpstr>Antal tilladelser</vt:lpstr>
      <vt:lpstr>PowerPoint-præsentation</vt:lpstr>
      <vt:lpstr>ITD’S ARBEJDE MED VEJPAKKEN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Camilla Wiig</dc:creator>
  <cp:lastModifiedBy>Jens Hvid Bang</cp:lastModifiedBy>
  <cp:revision>47</cp:revision>
  <cp:lastPrinted>2022-01-19T15:37:33Z</cp:lastPrinted>
  <dcterms:created xsi:type="dcterms:W3CDTF">2022-01-17T08:59:26Z</dcterms:created>
  <dcterms:modified xsi:type="dcterms:W3CDTF">2022-01-21T16:31:29Z</dcterms:modified>
</cp:coreProperties>
</file>